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1" r:id="rId2"/>
    <p:sldId id="391" r:id="rId3"/>
    <p:sldId id="392" r:id="rId4"/>
    <p:sldId id="393" r:id="rId5"/>
    <p:sldId id="395" r:id="rId6"/>
    <p:sldId id="394" r:id="rId7"/>
    <p:sldId id="383" r:id="rId8"/>
    <p:sldId id="407" r:id="rId9"/>
    <p:sldId id="399" r:id="rId10"/>
    <p:sldId id="409" r:id="rId11"/>
    <p:sldId id="410" r:id="rId12"/>
    <p:sldId id="411" r:id="rId13"/>
    <p:sldId id="408" r:id="rId14"/>
    <p:sldId id="404" r:id="rId15"/>
    <p:sldId id="405" r:id="rId16"/>
    <p:sldId id="4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rtney Lyn Lannen" initials="CL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77607" autoAdjust="0"/>
  </p:normalViewPr>
  <p:slideViewPr>
    <p:cSldViewPr>
      <p:cViewPr varScale="1">
        <p:scale>
          <a:sx n="46" d="100"/>
          <a:sy n="46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88DA7-652E-411C-AC6B-9DECCF795181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3F3A2-4CB2-4280-92F2-A775C7AFE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taken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Google Earth at </a:t>
            </a:r>
            <a:r>
              <a:rPr lang="tr-TR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coordinates</a:t>
            </a:r>
            <a:r>
              <a:rPr lang="tr-TR" baseline="0" dirty="0" smtClean="0"/>
              <a:t>:</a:t>
            </a:r>
            <a:endParaRPr lang="tr-TR" dirty="0" smtClean="0"/>
          </a:p>
          <a:p>
            <a:r>
              <a:rPr lang="tr-TR" dirty="0" smtClean="0"/>
              <a:t>44°00'19.99" N  85°58'59.62" W</a:t>
            </a:r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meadow</a:t>
            </a:r>
            <a:r>
              <a:rPr lang="tr-TR" baseline="0" dirty="0" smtClean="0"/>
              <a:t> is in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Manistee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National</a:t>
            </a:r>
            <a:r>
              <a:rPr lang="tr-TR" baseline="0" smtClean="0"/>
              <a:t> Park.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Meadow in the Manistee National Forest.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plantsamazeme.blogspot.com</a:t>
            </a:r>
            <a:r>
              <a:rPr lang="en-US" dirty="0" smtClean="0"/>
              <a:t>/2011/09/</a:t>
            </a:r>
            <a:r>
              <a:rPr lang="en-US" dirty="0" err="1" smtClean="0"/>
              <a:t>newaygo.html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Meadows</a:t>
            </a:r>
            <a:r>
              <a:rPr lang="en-US" baseline="0" dirty="0" smtClean="0"/>
              <a:t> may include:</a:t>
            </a:r>
          </a:p>
          <a:p>
            <a:r>
              <a:rPr lang="en-US" baseline="0" dirty="0" smtClean="0"/>
              <a:t>Plants– grasses, golden rod, tree seedlings (oak, pine, maple), clover, daisy, milkweed,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Animals– rabbits, birds, insects (ants, bees, grasshoppers), foxes, deer, snakes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For more information: http://</a:t>
            </a:r>
            <a:r>
              <a:rPr lang="en-US" baseline="0" dirty="0" err="1" smtClean="0"/>
              <a:t>mnfi.anr.msu.edu</a:t>
            </a:r>
            <a:r>
              <a:rPr lang="en-US" baseline="0" dirty="0" smtClean="0"/>
              <a:t>/communities/</a:t>
            </a:r>
            <a:r>
              <a:rPr lang="en-US" baseline="0" dirty="0" err="1" smtClean="0"/>
              <a:t>community.cfm?id</a:t>
            </a:r>
            <a:r>
              <a:rPr lang="en-US" baseline="0" dirty="0" smtClean="0"/>
              <a:t>=10697</a:t>
            </a:r>
          </a:p>
          <a:p>
            <a:r>
              <a:rPr lang="en-US" baseline="0" dirty="0" smtClean="0"/>
              <a:t>This meadow is probably a </a:t>
            </a:r>
            <a:r>
              <a:rPr lang="en-US" baseline="0" dirty="0" err="1" smtClean="0"/>
              <a:t>mesic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praire</a:t>
            </a:r>
            <a:r>
              <a:rPr lang="en-US" baseline="0" dirty="0" smtClean="0"/>
              <a:t> or dry-</a:t>
            </a:r>
            <a:r>
              <a:rPr lang="en-US" baseline="0" dirty="0" err="1" smtClean="0"/>
              <a:t>mesic</a:t>
            </a:r>
            <a:r>
              <a:rPr lang="en-US" baseline="0" dirty="0" smtClean="0"/>
              <a:t> or sand prairie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meadow is not a natural meadow, but was cleared some time between 2005 and 2009.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6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r>
              <a:rPr lang="en-US" baseline="0" dirty="0" smtClean="0"/>
              <a:t> back to the previous slide and p</a:t>
            </a:r>
            <a:r>
              <a:rPr lang="en-US" dirty="0" smtClean="0"/>
              <a:t>ut a star by all of the places where carbon is organic. The inorganic carbon is in</a:t>
            </a:r>
            <a:r>
              <a:rPr lang="en-US" baseline="0" dirty="0" smtClean="0"/>
              <a:t> carbon dioxide in the atmosphere.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6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Decomposers are</a:t>
            </a:r>
            <a:r>
              <a:rPr lang="en-US" baseline="0" dirty="0" smtClean="0"/>
              <a:t> fungi and bacteria.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</a:t>
            </a:r>
            <a:r>
              <a:rPr lang="en-US" baseline="0" dirty="0" smtClean="0"/>
              <a:t> SLIDE-- Use in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 slide show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end result of the animation, but showing </a:t>
            </a:r>
            <a:r>
              <a:rPr lang="en-US" baseline="0" dirty="0" smtClean="0"/>
              <a:t>the pools up closer.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soil organic carbon</a:t>
            </a:r>
            <a:r>
              <a:rPr lang="en-US" dirty="0" smtClean="0"/>
              <a:t> pool can sometime</a:t>
            </a:r>
            <a:r>
              <a:rPr lang="en-US" baseline="0" dirty="0" smtClean="0"/>
              <a:t> be very large if there is lots of plant material and low decomposition rates. (Especially forests that are cold, like the tundra.)</a:t>
            </a:r>
          </a:p>
          <a:p>
            <a:r>
              <a:rPr lang="en-US" baseline="0" dirty="0" smtClean="0"/>
              <a:t>When soils are dark brown, that color comes from dead organic matter that has not yet decayed.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1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9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Ecosystems: Lesson 1, Activity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Your ideas about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“Where is the Carbon in Ecosystems?”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the herbivores?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791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Herbivores eat plants </a:t>
            </a:r>
            <a:r>
              <a:rPr lang="en-US" sz="2400" dirty="0" smtClean="0"/>
              <a:t>and digest plant materials for food and for the organic materials that make up their parts</a:t>
            </a:r>
            <a:endParaRPr lang="en-US" sz="2400" dirty="0"/>
          </a:p>
        </p:txBody>
      </p:sp>
      <p:pic>
        <p:nvPicPr>
          <p:cNvPr id="5" name="Picture 4" descr="circles entir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371600"/>
            <a:ext cx="6553200" cy="43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is the carnivore?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Carnivores eat other animals </a:t>
            </a:r>
            <a:r>
              <a:rPr lang="en-US" sz="2400" dirty="0" smtClean="0"/>
              <a:t>and digest animal materials for food and for the organic  materials that make up their parts</a:t>
            </a:r>
            <a:endParaRPr lang="en-US" sz="2400" dirty="0"/>
          </a:p>
        </p:txBody>
      </p:sp>
      <p:pic>
        <p:nvPicPr>
          <p:cNvPr id="5" name="Picture 4" descr="circles entir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371600"/>
            <a:ext cx="6553200" cy="43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the decomposers?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791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Decomposers eat dead stuff </a:t>
            </a:r>
            <a:r>
              <a:rPr lang="en-US" sz="2400" dirty="0" smtClean="0"/>
              <a:t>and digest dead materials for food and for the organic materials that make up their parts</a:t>
            </a:r>
            <a:endParaRPr lang="en-US" sz="2400" dirty="0"/>
          </a:p>
        </p:txBody>
      </p:sp>
      <p:pic>
        <p:nvPicPr>
          <p:cNvPr id="5" name="Picture 4" descr="circles entire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371600"/>
            <a:ext cx="6553200" cy="43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 group parts of ecosystems into “pools” of carbon</a:t>
            </a:r>
            <a:endParaRPr lang="en-US" dirty="0"/>
          </a:p>
        </p:txBody>
      </p:sp>
      <p:pic>
        <p:nvPicPr>
          <p:cNvPr id="4" name="Picture 3" descr="circles entir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606713"/>
            <a:ext cx="6553200" cy="43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029200" y="152400"/>
            <a:ext cx="3810000" cy="6513731"/>
            <a:chOff x="5029200" y="152400"/>
            <a:chExt cx="3810000" cy="6513731"/>
          </a:xfrm>
        </p:grpSpPr>
        <p:sp>
          <p:nvSpPr>
            <p:cNvPr id="2" name="TextBox 1"/>
            <p:cNvSpPr txBox="1"/>
            <p:nvPr/>
          </p:nvSpPr>
          <p:spPr>
            <a:xfrm>
              <a:off x="5029200" y="25146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Atmosphere CO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105400" y="152400"/>
              <a:ext cx="3733800" cy="6513731"/>
              <a:chOff x="5105400" y="152400"/>
              <a:chExt cx="3733800" cy="651373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315200" y="4687669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315200" y="2438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315200" y="152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34000" y="4724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81600" y="838200"/>
                <a:ext cx="1676400" cy="16764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62800" y="14478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Carnivores organic carbon</a:t>
                </a:r>
                <a:endParaRPr lang="en-US" baseline="-25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239000" y="37338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Herbivores organic carbon</a:t>
                </a:r>
                <a:endParaRPr lang="en-US" baseline="-25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62800" y="5983069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Producers organic carbon</a:t>
                </a:r>
                <a:endParaRPr lang="en-US" baseline="-25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05400" y="6019800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Soil </a:t>
                </a:r>
              </a:p>
              <a:p>
                <a:pPr algn="ctr"/>
                <a:r>
                  <a:rPr lang="en-US" dirty="0" smtClean="0"/>
                  <a:t>Organic Carbon</a:t>
                </a:r>
                <a:endParaRPr lang="en-US" baseline="-25000" dirty="0"/>
              </a:p>
            </p:txBody>
          </p:sp>
        </p:grpSp>
      </p:grpSp>
      <p:pic>
        <p:nvPicPr>
          <p:cNvPr id="17" name="Picture 59" descr="circles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1828800"/>
            <a:ext cx="5007421" cy="33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aspen circ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1508836" cy="21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5" descr="bunny circle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469" y="3733800"/>
            <a:ext cx="594331" cy="59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6" descr="bunny circle 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578" y="3623736"/>
            <a:ext cx="777302" cy="77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8" descr="bunny circle 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882" y="3472415"/>
            <a:ext cx="594331" cy="7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9" descr="bunny circle 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548713" cy="6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0" descr="fox circ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768" y="3019765"/>
            <a:ext cx="594381" cy="6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1" descr="forbs circle 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777302" cy="14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2" descr="forbs circle 0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718493"/>
            <a:ext cx="685816" cy="77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3" descr="veg clump 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44187"/>
            <a:ext cx="914405" cy="5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5" descr="pines circ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3062599"/>
            <a:ext cx="1051609" cy="10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6" descr="leaf circle 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513" y="4114800"/>
            <a:ext cx="868687" cy="8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7" descr="leaf circle 0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611013"/>
            <a:ext cx="823020" cy="5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4" descr="branch circl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051" y="4572000"/>
            <a:ext cx="640149" cy="5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6" descr="grass circle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901" y="3962400"/>
            <a:ext cx="640099" cy="5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7" descr="grass circle 0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651" y="3352800"/>
            <a:ext cx="640149" cy="5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bon dioxide labeled06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362200"/>
            <a:ext cx="381000" cy="254000"/>
          </a:xfrm>
          <a:prstGeom prst="rect">
            <a:avLst/>
          </a:prstGeom>
        </p:spPr>
      </p:pic>
      <p:pic>
        <p:nvPicPr>
          <p:cNvPr id="35" name="Picture 34" descr="carbon dioxide labeled06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514600"/>
            <a:ext cx="381000" cy="254000"/>
          </a:xfrm>
          <a:prstGeom prst="rect">
            <a:avLst/>
          </a:prstGeom>
        </p:spPr>
      </p:pic>
      <p:pic>
        <p:nvPicPr>
          <p:cNvPr id="36" name="Picture 35" descr="carbon dioxide labeled06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209800"/>
            <a:ext cx="381000" cy="254000"/>
          </a:xfrm>
          <a:prstGeom prst="rect">
            <a:avLst/>
          </a:prstGeom>
        </p:spPr>
      </p:pic>
      <p:pic>
        <p:nvPicPr>
          <p:cNvPr id="37" name="Picture 36" descr="carbon dioxide labeled06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209800"/>
            <a:ext cx="381000" cy="254000"/>
          </a:xfrm>
          <a:prstGeom prst="rect">
            <a:avLst/>
          </a:prstGeom>
        </p:spPr>
      </p:pic>
      <p:pic>
        <p:nvPicPr>
          <p:cNvPr id="34" name="Picture 58" descr="circles entir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" y="1828800"/>
            <a:ext cx="5007421" cy="33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959E-6 -4.56124E-6 C -4.77959E-6 -4.56124E-6 0.27074 -0.05556 0.54148 -0.11113 " pathEditMode="relative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7959E-6 -4.56124E-6 C 4.77959E-6 -4.56124E-6 0.16244 -0.02778 0.32488 -0.05557 " pathEditMode="relative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17945E-6 -4.36907E-6 C 3.17945E-6 0.00024 0.13936 -0.0815 0.27889 -0.1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6" y="-81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7959E-6 -8.77518E-7 C -4.77959E-6 -8.77518E-7 0.11663 -0.01667 0.23326 -0.03334 " pathEditMode="relative" ptsTypes="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8607E-6 2.05651E-6 C -1.88607E-6 2.05651E-6 0.36679 0.11672 0.73359 0.23344 " pathEditMode="relative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667 -0.00115 C 0.01667 -0.00092 0.35012 0.10445 0.68357 0.210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45" y="1056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4293E-6 -3.16813E-6 C -1.64293E-6 -3.16813E-6 0.29177 0.07782 0.58353 0.15563 " pathEditMode="relative" ptsTypes="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28586E-6 2.05651E-6 C 3.28586E-6 2.05651E-6 0.24175 0.07226 0.4835 0.14451 " pathEditMode="relative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6.71414E-6 2.05651E-6 C -6.71414E-6 2.05651E-6 0.21257 0.15563 0.42514 0.31126 " pathEditMode="relative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12921E-6 -5.88698E-6 C -2.12921E-6 -5.88698E-6 0.42514 0.10004 0.85029 0.20009 " pathEditMode="relative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7.87079E-6 1.85271E-7 C 7.87079E-6 1.85271E-7 0.33345 0.17786 0.6669 0.35572 " pathEditMode="relative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293E-6 6.54006E-6 C 1.64293E-6 6.54006E-6 0.32511 -0.0389 0.65023 -0.07781 " pathEditMode="relative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4293E-6 1.68597E-6 C -1.64293E-6 1.68597E-6 0.32511 -0.05558 0.65022 -0.11116 " pathEditMode="relative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4293E-6 -5.70171E-6 C -1.64293E-6 -5.70171E-6 0.2626 -0.02224 0.52519 -0.04447 " pathEditMode="relative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4314E-7 -1.87124E-6 C -2.4314E-7 -1.87124E-6 0.24592 -0.05558 0.49184 -0.11116 " pathEditMode="relative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921E-6 -1.87124E-6 C -2.12921E-6 -1.87124E-6 0.21674 -0.1723 0.43348 -0.3446 " pathEditMode="relative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9E-6 2.80686E-6 C 3.529E-6 2.80686E-6 0.17506 0.05558 0.35012 0.11116 " pathEditMode="relative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71414E-6 -2.89486E-6 C -6.71414E-6 -2.89486E-6 0.09169 0.05002 0.18339 0.10005 " pathEditMode="relative" ptsTypes="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909 -0.02661 C -0.01909 -0.02637 0.08504 0.04001 0.18917 0.1066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3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71600" y="4495800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04800"/>
            <a:ext cx="2743200" cy="27432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2362200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1600" y="304800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81600" y="4495800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3124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Atmosphere</a:t>
            </a:r>
          </a:p>
          <a:p>
            <a:pPr algn="ctr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494867" y="51251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Soil </a:t>
            </a:r>
          </a:p>
          <a:p>
            <a:pPr algn="ctr"/>
            <a:r>
              <a:rPr lang="en-US" dirty="0" smtClean="0"/>
              <a:t>Organic Carbon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381066" y="93413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Carnivores</a:t>
            </a:r>
          </a:p>
          <a:p>
            <a:pPr algn="ctr"/>
            <a:r>
              <a:rPr lang="en-US" dirty="0" smtClean="0"/>
              <a:t>Organic Carbon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381066" y="299153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Herbivores</a:t>
            </a:r>
          </a:p>
          <a:p>
            <a:pPr algn="ctr"/>
            <a:r>
              <a:rPr lang="en-US" dirty="0" smtClean="0"/>
              <a:t>Organic Carbon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6381066" y="512513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Producers</a:t>
            </a:r>
          </a:p>
          <a:p>
            <a:pPr algn="ctr"/>
            <a:r>
              <a:rPr lang="en-US" dirty="0" smtClean="0"/>
              <a:t>Organic Carbon</a:t>
            </a:r>
            <a:endParaRPr lang="en-US" dirty="0"/>
          </a:p>
        </p:txBody>
      </p:sp>
      <p:pic>
        <p:nvPicPr>
          <p:cNvPr id="19" name="Picture 44" descr="aspen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301836"/>
            <a:ext cx="2019300" cy="29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5" descr="bunny circle 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6" descr="bunny circle 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8" descr="bunny circle 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990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9" descr="bunny circle 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91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0" descr="fox circ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990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forbs circle 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3" descr="veg clump 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5" descr="pines circ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1752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6" descr="leaf circle 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1447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7" descr="leaf circle 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1371600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4" descr="branch circl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1066800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6" descr="grass circle 0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7" descr="grass circle 0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1" descr="forbs circle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896560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arbon dioxide labeled06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60400"/>
            <a:ext cx="1143000" cy="762000"/>
          </a:xfrm>
          <a:prstGeom prst="rect">
            <a:avLst/>
          </a:prstGeom>
        </p:spPr>
      </p:pic>
      <p:pic>
        <p:nvPicPr>
          <p:cNvPr id="36" name="Picture 35" descr="carbon dioxide labeled06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524000"/>
            <a:ext cx="990600" cy="660400"/>
          </a:xfrm>
          <a:prstGeom prst="rect">
            <a:avLst/>
          </a:prstGeom>
        </p:spPr>
      </p:pic>
      <p:pic>
        <p:nvPicPr>
          <p:cNvPr id="37" name="Picture 36" descr="carbon dioxide labeled06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143000"/>
            <a:ext cx="1104900" cy="736600"/>
          </a:xfrm>
          <a:prstGeom prst="rect">
            <a:avLst/>
          </a:prstGeom>
        </p:spPr>
      </p:pic>
      <p:pic>
        <p:nvPicPr>
          <p:cNvPr id="38" name="Picture 37" descr="carbon dioxide labeled06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879600"/>
            <a:ext cx="1143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soil organic carbon?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7244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is a pool of carbon that contains: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dead plants and animals waiting to decay (be eaten by decomposers) AND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t</a:t>
            </a:r>
            <a:r>
              <a:rPr lang="en-US" sz="3200" dirty="0" smtClean="0"/>
              <a:t>he organic material of live decomposers.</a:t>
            </a:r>
            <a:endParaRPr lang="en-US" sz="3200" dirty="0"/>
          </a:p>
        </p:txBody>
      </p:sp>
      <p:pic>
        <p:nvPicPr>
          <p:cNvPr id="5" name="Picture 4" descr="circles entire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371600"/>
            <a:ext cx="506620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ecosystem?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ecosystem is a place that has the same climate, landforms, soils and vegetation. </a:t>
            </a:r>
          </a:p>
        </p:txBody>
      </p:sp>
    </p:spTree>
    <p:extLst>
      <p:ext uri="{BB962C8B-B14F-4D97-AF65-F5344CB8AC3E}">
        <p14:creationId xmlns:p14="http://schemas.microsoft.com/office/powerpoint/2010/main" val="24204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2" y="152400"/>
            <a:ext cx="2209800" cy="220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 is the meadow ecosystem?</a:t>
            </a:r>
            <a:endParaRPr lang="en-US" sz="2800" dirty="0"/>
          </a:p>
        </p:txBody>
      </p:sp>
      <p:pic>
        <p:nvPicPr>
          <p:cNvPr id="6" name="Picture 5" descr="Manistee Forest meadow close-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31" y="-15567"/>
            <a:ext cx="6943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2" y="152400"/>
            <a:ext cx="22098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Meadow ecosystem is outlined in red.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rest of the image is a forest ecosystem.</a:t>
            </a:r>
            <a:endParaRPr lang="en-US" sz="2800" dirty="0"/>
          </a:p>
        </p:txBody>
      </p:sp>
      <p:pic>
        <p:nvPicPr>
          <p:cNvPr id="6" name="Picture 5" descr="Manistee Forest meadow close-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31" y="-15567"/>
            <a:ext cx="6943369" cy="6858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439307" y="2263761"/>
            <a:ext cx="3316300" cy="2944730"/>
          </a:xfrm>
          <a:custGeom>
            <a:avLst/>
            <a:gdLst>
              <a:gd name="connsiteX0" fmla="*/ 2923 w 3316300"/>
              <a:gd name="connsiteY0" fmla="*/ 36809 h 2944730"/>
              <a:gd name="connsiteX1" fmla="*/ 21331 w 3316300"/>
              <a:gd name="connsiteY1" fmla="*/ 460114 h 2944730"/>
              <a:gd name="connsiteX2" fmla="*/ 131777 w 3316300"/>
              <a:gd name="connsiteY2" fmla="*/ 496923 h 2944730"/>
              <a:gd name="connsiteX3" fmla="*/ 187000 w 3316300"/>
              <a:gd name="connsiteY3" fmla="*/ 515328 h 2944730"/>
              <a:gd name="connsiteX4" fmla="*/ 260631 w 3316300"/>
              <a:gd name="connsiteY4" fmla="*/ 607351 h 2944730"/>
              <a:gd name="connsiteX5" fmla="*/ 371076 w 3316300"/>
              <a:gd name="connsiteY5" fmla="*/ 680969 h 2944730"/>
              <a:gd name="connsiteX6" fmla="*/ 426299 w 3316300"/>
              <a:gd name="connsiteY6" fmla="*/ 717778 h 2944730"/>
              <a:gd name="connsiteX7" fmla="*/ 463115 w 3316300"/>
              <a:gd name="connsiteY7" fmla="*/ 754587 h 2944730"/>
              <a:gd name="connsiteX8" fmla="*/ 573561 w 3316300"/>
              <a:gd name="connsiteY8" fmla="*/ 828205 h 2944730"/>
              <a:gd name="connsiteX9" fmla="*/ 610376 w 3316300"/>
              <a:gd name="connsiteY9" fmla="*/ 865015 h 2944730"/>
              <a:gd name="connsiteX10" fmla="*/ 720822 w 3316300"/>
              <a:gd name="connsiteY10" fmla="*/ 938633 h 2944730"/>
              <a:gd name="connsiteX11" fmla="*/ 776045 w 3316300"/>
              <a:gd name="connsiteY11" fmla="*/ 1049060 h 2944730"/>
              <a:gd name="connsiteX12" fmla="*/ 812860 w 3316300"/>
              <a:gd name="connsiteY12" fmla="*/ 1104274 h 2944730"/>
              <a:gd name="connsiteX13" fmla="*/ 868083 w 3316300"/>
              <a:gd name="connsiteY13" fmla="*/ 1122678 h 2944730"/>
              <a:gd name="connsiteX14" fmla="*/ 868083 w 3316300"/>
              <a:gd name="connsiteY14" fmla="*/ 1509174 h 2944730"/>
              <a:gd name="connsiteX15" fmla="*/ 812860 w 3316300"/>
              <a:gd name="connsiteY15" fmla="*/ 1582793 h 2944730"/>
              <a:gd name="connsiteX16" fmla="*/ 776045 w 3316300"/>
              <a:gd name="connsiteY16" fmla="*/ 1638006 h 2944730"/>
              <a:gd name="connsiteX17" fmla="*/ 720822 w 3316300"/>
              <a:gd name="connsiteY17" fmla="*/ 1619602 h 2944730"/>
              <a:gd name="connsiteX18" fmla="*/ 573561 w 3316300"/>
              <a:gd name="connsiteY18" fmla="*/ 1711624 h 2944730"/>
              <a:gd name="connsiteX19" fmla="*/ 536745 w 3316300"/>
              <a:gd name="connsiteY19" fmla="*/ 1748434 h 2944730"/>
              <a:gd name="connsiteX20" fmla="*/ 481522 w 3316300"/>
              <a:gd name="connsiteY20" fmla="*/ 1895670 h 2944730"/>
              <a:gd name="connsiteX21" fmla="*/ 444707 w 3316300"/>
              <a:gd name="connsiteY21" fmla="*/ 2006097 h 2944730"/>
              <a:gd name="connsiteX22" fmla="*/ 426299 w 3316300"/>
              <a:gd name="connsiteY22" fmla="*/ 2061311 h 2944730"/>
              <a:gd name="connsiteX23" fmla="*/ 463115 w 3316300"/>
              <a:gd name="connsiteY23" fmla="*/ 2263761 h 2944730"/>
              <a:gd name="connsiteX24" fmla="*/ 499930 w 3316300"/>
              <a:gd name="connsiteY24" fmla="*/ 2374189 h 2944730"/>
              <a:gd name="connsiteX25" fmla="*/ 555153 w 3316300"/>
              <a:gd name="connsiteY25" fmla="*/ 2705471 h 2944730"/>
              <a:gd name="connsiteX26" fmla="*/ 591968 w 3316300"/>
              <a:gd name="connsiteY26" fmla="*/ 2760684 h 2944730"/>
              <a:gd name="connsiteX27" fmla="*/ 647191 w 3316300"/>
              <a:gd name="connsiteY27" fmla="*/ 2797494 h 2944730"/>
              <a:gd name="connsiteX28" fmla="*/ 702414 w 3316300"/>
              <a:gd name="connsiteY28" fmla="*/ 2907921 h 2944730"/>
              <a:gd name="connsiteX29" fmla="*/ 776045 w 3316300"/>
              <a:gd name="connsiteY29" fmla="*/ 2944730 h 2944730"/>
              <a:gd name="connsiteX30" fmla="*/ 1070567 w 3316300"/>
              <a:gd name="connsiteY30" fmla="*/ 2926326 h 2944730"/>
              <a:gd name="connsiteX31" fmla="*/ 1144198 w 3316300"/>
              <a:gd name="connsiteY31" fmla="*/ 2815898 h 2944730"/>
              <a:gd name="connsiteX32" fmla="*/ 1254644 w 3316300"/>
              <a:gd name="connsiteY32" fmla="*/ 2760684 h 2944730"/>
              <a:gd name="connsiteX33" fmla="*/ 1567574 w 3316300"/>
              <a:gd name="connsiteY33" fmla="*/ 2760684 h 2944730"/>
              <a:gd name="connsiteX34" fmla="*/ 1549166 w 3316300"/>
              <a:gd name="connsiteY34" fmla="*/ 2631853 h 2944730"/>
              <a:gd name="connsiteX35" fmla="*/ 1530758 w 3316300"/>
              <a:gd name="connsiteY35" fmla="*/ 2576639 h 2944730"/>
              <a:gd name="connsiteX36" fmla="*/ 1493943 w 3316300"/>
              <a:gd name="connsiteY36" fmla="*/ 2429402 h 2944730"/>
              <a:gd name="connsiteX37" fmla="*/ 1530758 w 3316300"/>
              <a:gd name="connsiteY37" fmla="*/ 2374189 h 2944730"/>
              <a:gd name="connsiteX38" fmla="*/ 1604389 w 3316300"/>
              <a:gd name="connsiteY38" fmla="*/ 2355784 h 2944730"/>
              <a:gd name="connsiteX39" fmla="*/ 1659612 w 3316300"/>
              <a:gd name="connsiteY39" fmla="*/ 2337380 h 2944730"/>
              <a:gd name="connsiteX40" fmla="*/ 1825281 w 3316300"/>
              <a:gd name="connsiteY40" fmla="*/ 2410998 h 2944730"/>
              <a:gd name="connsiteX41" fmla="*/ 1898911 w 3316300"/>
              <a:gd name="connsiteY41" fmla="*/ 2503021 h 2944730"/>
              <a:gd name="connsiteX42" fmla="*/ 1954134 w 3316300"/>
              <a:gd name="connsiteY42" fmla="*/ 2521425 h 2944730"/>
              <a:gd name="connsiteX43" fmla="*/ 2101396 w 3316300"/>
              <a:gd name="connsiteY43" fmla="*/ 2613448 h 2944730"/>
              <a:gd name="connsiteX44" fmla="*/ 2156619 w 3316300"/>
              <a:gd name="connsiteY44" fmla="*/ 2631853 h 2944730"/>
              <a:gd name="connsiteX45" fmla="*/ 2543179 w 3316300"/>
              <a:gd name="connsiteY45" fmla="*/ 2705471 h 2944730"/>
              <a:gd name="connsiteX46" fmla="*/ 2561587 w 3316300"/>
              <a:gd name="connsiteY46" fmla="*/ 2760684 h 2944730"/>
              <a:gd name="connsiteX47" fmla="*/ 2598402 w 3316300"/>
              <a:gd name="connsiteY47" fmla="*/ 2797494 h 2944730"/>
              <a:gd name="connsiteX48" fmla="*/ 2727256 w 3316300"/>
              <a:gd name="connsiteY48" fmla="*/ 2834303 h 2944730"/>
              <a:gd name="connsiteX49" fmla="*/ 3261077 w 3316300"/>
              <a:gd name="connsiteY49" fmla="*/ 2815898 h 2944730"/>
              <a:gd name="connsiteX50" fmla="*/ 3297893 w 3316300"/>
              <a:gd name="connsiteY50" fmla="*/ 2779089 h 2944730"/>
              <a:gd name="connsiteX51" fmla="*/ 3316300 w 3316300"/>
              <a:gd name="connsiteY51" fmla="*/ 2723875 h 2944730"/>
              <a:gd name="connsiteX52" fmla="*/ 3279485 w 3316300"/>
              <a:gd name="connsiteY52" fmla="*/ 2595043 h 2944730"/>
              <a:gd name="connsiteX53" fmla="*/ 3169039 w 3316300"/>
              <a:gd name="connsiteY53" fmla="*/ 2521425 h 2944730"/>
              <a:gd name="connsiteX54" fmla="*/ 3077001 w 3316300"/>
              <a:gd name="connsiteY54" fmla="*/ 2429402 h 2944730"/>
              <a:gd name="connsiteX55" fmla="*/ 3040186 w 3316300"/>
              <a:gd name="connsiteY55" fmla="*/ 2374189 h 2944730"/>
              <a:gd name="connsiteX56" fmla="*/ 2598402 w 3316300"/>
              <a:gd name="connsiteY56" fmla="*/ 2355784 h 2944730"/>
              <a:gd name="connsiteX57" fmla="*/ 2377510 w 3316300"/>
              <a:gd name="connsiteY57" fmla="*/ 2300570 h 2944730"/>
              <a:gd name="connsiteX58" fmla="*/ 2248657 w 3316300"/>
              <a:gd name="connsiteY58" fmla="*/ 2263761 h 2944730"/>
              <a:gd name="connsiteX59" fmla="*/ 2175026 w 3316300"/>
              <a:gd name="connsiteY59" fmla="*/ 2245357 h 2944730"/>
              <a:gd name="connsiteX60" fmla="*/ 2009357 w 3316300"/>
              <a:gd name="connsiteY60" fmla="*/ 2153334 h 2944730"/>
              <a:gd name="connsiteX61" fmla="*/ 1954134 w 3316300"/>
              <a:gd name="connsiteY61" fmla="*/ 2116525 h 2944730"/>
              <a:gd name="connsiteX62" fmla="*/ 1898911 w 3316300"/>
              <a:gd name="connsiteY62" fmla="*/ 2024502 h 2944730"/>
              <a:gd name="connsiteX63" fmla="*/ 1806873 w 3316300"/>
              <a:gd name="connsiteY63" fmla="*/ 1932479 h 2944730"/>
              <a:gd name="connsiteX64" fmla="*/ 1770058 w 3316300"/>
              <a:gd name="connsiteY64" fmla="*/ 1858861 h 2944730"/>
              <a:gd name="connsiteX65" fmla="*/ 1714835 w 3316300"/>
              <a:gd name="connsiteY65" fmla="*/ 1822052 h 2944730"/>
              <a:gd name="connsiteX66" fmla="*/ 1696427 w 3316300"/>
              <a:gd name="connsiteY66" fmla="*/ 1656411 h 2944730"/>
              <a:gd name="connsiteX67" fmla="*/ 1678020 w 3316300"/>
              <a:gd name="connsiteY67" fmla="*/ 1435556 h 2944730"/>
              <a:gd name="connsiteX68" fmla="*/ 1678020 w 3316300"/>
              <a:gd name="connsiteY68" fmla="*/ 1177892 h 2944730"/>
              <a:gd name="connsiteX69" fmla="*/ 1530758 w 3316300"/>
              <a:gd name="connsiteY69" fmla="*/ 1067465 h 2944730"/>
              <a:gd name="connsiteX70" fmla="*/ 1475535 w 3316300"/>
              <a:gd name="connsiteY70" fmla="*/ 1030656 h 2944730"/>
              <a:gd name="connsiteX71" fmla="*/ 1457128 w 3316300"/>
              <a:gd name="connsiteY71" fmla="*/ 975442 h 2944730"/>
              <a:gd name="connsiteX72" fmla="*/ 1493943 w 3316300"/>
              <a:gd name="connsiteY72" fmla="*/ 680969 h 2944730"/>
              <a:gd name="connsiteX73" fmla="*/ 1457128 w 3316300"/>
              <a:gd name="connsiteY73" fmla="*/ 423305 h 2944730"/>
              <a:gd name="connsiteX74" fmla="*/ 1346682 w 3316300"/>
              <a:gd name="connsiteY74" fmla="*/ 349687 h 2944730"/>
              <a:gd name="connsiteX75" fmla="*/ 1273051 w 3316300"/>
              <a:gd name="connsiteY75" fmla="*/ 257664 h 2944730"/>
              <a:gd name="connsiteX76" fmla="*/ 1217828 w 3316300"/>
              <a:gd name="connsiteY76" fmla="*/ 239259 h 2944730"/>
              <a:gd name="connsiteX77" fmla="*/ 1070567 w 3316300"/>
              <a:gd name="connsiteY77" fmla="*/ 257664 h 2944730"/>
              <a:gd name="connsiteX78" fmla="*/ 1015344 w 3316300"/>
              <a:gd name="connsiteY78" fmla="*/ 294473 h 2944730"/>
              <a:gd name="connsiteX79" fmla="*/ 960121 w 3316300"/>
              <a:gd name="connsiteY79" fmla="*/ 312878 h 2944730"/>
              <a:gd name="connsiteX80" fmla="*/ 868083 w 3316300"/>
              <a:gd name="connsiteY80" fmla="*/ 294473 h 2944730"/>
              <a:gd name="connsiteX81" fmla="*/ 849675 w 3316300"/>
              <a:gd name="connsiteY81" fmla="*/ 239259 h 2944730"/>
              <a:gd name="connsiteX82" fmla="*/ 812860 w 3316300"/>
              <a:gd name="connsiteY82" fmla="*/ 92023 h 2944730"/>
              <a:gd name="connsiteX83" fmla="*/ 757637 w 3316300"/>
              <a:gd name="connsiteY83" fmla="*/ 55214 h 2944730"/>
              <a:gd name="connsiteX84" fmla="*/ 407892 w 3316300"/>
              <a:gd name="connsiteY84" fmla="*/ 0 h 2944730"/>
              <a:gd name="connsiteX85" fmla="*/ 2923 w 3316300"/>
              <a:gd name="connsiteY85" fmla="*/ 36809 h 294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316300" h="2944730">
                <a:moveTo>
                  <a:pt x="2923" y="36809"/>
                </a:moveTo>
                <a:cubicBezTo>
                  <a:pt x="9059" y="177911"/>
                  <a:pt x="-16756" y="324111"/>
                  <a:pt x="21331" y="460114"/>
                </a:cubicBezTo>
                <a:cubicBezTo>
                  <a:pt x="31796" y="497482"/>
                  <a:pt x="94962" y="484653"/>
                  <a:pt x="131777" y="496923"/>
                </a:cubicBezTo>
                <a:lnTo>
                  <a:pt x="187000" y="515328"/>
                </a:lnTo>
                <a:cubicBezTo>
                  <a:pt x="211155" y="551554"/>
                  <a:pt x="225656" y="581124"/>
                  <a:pt x="260631" y="607351"/>
                </a:cubicBezTo>
                <a:cubicBezTo>
                  <a:pt x="296028" y="633894"/>
                  <a:pt x="334261" y="656430"/>
                  <a:pt x="371076" y="680969"/>
                </a:cubicBezTo>
                <a:cubicBezTo>
                  <a:pt x="389484" y="693239"/>
                  <a:pt x="410655" y="702137"/>
                  <a:pt x="426299" y="717778"/>
                </a:cubicBezTo>
                <a:cubicBezTo>
                  <a:pt x="438571" y="730048"/>
                  <a:pt x="449231" y="744176"/>
                  <a:pt x="463115" y="754587"/>
                </a:cubicBezTo>
                <a:cubicBezTo>
                  <a:pt x="498513" y="781131"/>
                  <a:pt x="542274" y="796922"/>
                  <a:pt x="573561" y="828205"/>
                </a:cubicBezTo>
                <a:cubicBezTo>
                  <a:pt x="585833" y="840475"/>
                  <a:pt x="596492" y="854604"/>
                  <a:pt x="610376" y="865015"/>
                </a:cubicBezTo>
                <a:cubicBezTo>
                  <a:pt x="645773" y="891559"/>
                  <a:pt x="720822" y="938633"/>
                  <a:pt x="720822" y="938633"/>
                </a:cubicBezTo>
                <a:cubicBezTo>
                  <a:pt x="750687" y="1058078"/>
                  <a:pt x="716368" y="974477"/>
                  <a:pt x="776045" y="1049060"/>
                </a:cubicBezTo>
                <a:cubicBezTo>
                  <a:pt x="789865" y="1066332"/>
                  <a:pt x="795585" y="1090457"/>
                  <a:pt x="812860" y="1104274"/>
                </a:cubicBezTo>
                <a:cubicBezTo>
                  <a:pt x="828012" y="1116394"/>
                  <a:pt x="849675" y="1116543"/>
                  <a:pt x="868083" y="1122678"/>
                </a:cubicBezTo>
                <a:cubicBezTo>
                  <a:pt x="916445" y="1267736"/>
                  <a:pt x="916220" y="1244464"/>
                  <a:pt x="868083" y="1509174"/>
                </a:cubicBezTo>
                <a:cubicBezTo>
                  <a:pt x="862595" y="1539355"/>
                  <a:pt x="830692" y="1557832"/>
                  <a:pt x="812860" y="1582793"/>
                </a:cubicBezTo>
                <a:cubicBezTo>
                  <a:pt x="800001" y="1600792"/>
                  <a:pt x="788317" y="1619602"/>
                  <a:pt x="776045" y="1638006"/>
                </a:cubicBezTo>
                <a:cubicBezTo>
                  <a:pt x="757637" y="1631871"/>
                  <a:pt x="740106" y="1617460"/>
                  <a:pt x="720822" y="1619602"/>
                </a:cubicBezTo>
                <a:cubicBezTo>
                  <a:pt x="592568" y="1633850"/>
                  <a:pt x="630093" y="1640971"/>
                  <a:pt x="573561" y="1711624"/>
                </a:cubicBezTo>
                <a:cubicBezTo>
                  <a:pt x="562719" y="1725174"/>
                  <a:pt x="546372" y="1733995"/>
                  <a:pt x="536745" y="1748434"/>
                </a:cubicBezTo>
                <a:cubicBezTo>
                  <a:pt x="491858" y="1815753"/>
                  <a:pt x="503597" y="1822099"/>
                  <a:pt x="481522" y="1895670"/>
                </a:cubicBezTo>
                <a:cubicBezTo>
                  <a:pt x="470371" y="1932834"/>
                  <a:pt x="456979" y="1969288"/>
                  <a:pt x="444707" y="2006097"/>
                </a:cubicBezTo>
                <a:lnTo>
                  <a:pt x="426299" y="2061311"/>
                </a:lnTo>
                <a:cubicBezTo>
                  <a:pt x="439265" y="2152054"/>
                  <a:pt x="439444" y="2184869"/>
                  <a:pt x="463115" y="2263761"/>
                </a:cubicBezTo>
                <a:cubicBezTo>
                  <a:pt x="474266" y="2300925"/>
                  <a:pt x="499930" y="2374189"/>
                  <a:pt x="499930" y="2374189"/>
                </a:cubicBezTo>
                <a:cubicBezTo>
                  <a:pt x="505192" y="2437322"/>
                  <a:pt x="503571" y="2628112"/>
                  <a:pt x="555153" y="2705471"/>
                </a:cubicBezTo>
                <a:cubicBezTo>
                  <a:pt x="567425" y="2723875"/>
                  <a:pt x="576325" y="2745044"/>
                  <a:pt x="591968" y="2760684"/>
                </a:cubicBezTo>
                <a:cubicBezTo>
                  <a:pt x="607612" y="2776326"/>
                  <a:pt x="628783" y="2785224"/>
                  <a:pt x="647191" y="2797494"/>
                </a:cubicBezTo>
                <a:cubicBezTo>
                  <a:pt x="659756" y="2835180"/>
                  <a:pt x="669477" y="2880478"/>
                  <a:pt x="702414" y="2907921"/>
                </a:cubicBezTo>
                <a:cubicBezTo>
                  <a:pt x="723495" y="2925486"/>
                  <a:pt x="751501" y="2932460"/>
                  <a:pt x="776045" y="2944730"/>
                </a:cubicBezTo>
                <a:lnTo>
                  <a:pt x="1070567" y="2926326"/>
                </a:lnTo>
                <a:cubicBezTo>
                  <a:pt x="1112326" y="2911713"/>
                  <a:pt x="1107385" y="2840436"/>
                  <a:pt x="1144198" y="2815898"/>
                </a:cubicBezTo>
                <a:cubicBezTo>
                  <a:pt x="1215566" y="2768327"/>
                  <a:pt x="1178434" y="2786084"/>
                  <a:pt x="1254644" y="2760684"/>
                </a:cubicBezTo>
                <a:cubicBezTo>
                  <a:pt x="1257727" y="2760992"/>
                  <a:pt x="1535398" y="2803578"/>
                  <a:pt x="1567574" y="2760684"/>
                </a:cubicBezTo>
                <a:cubicBezTo>
                  <a:pt x="1593605" y="2725982"/>
                  <a:pt x="1557675" y="2674390"/>
                  <a:pt x="1549166" y="2631853"/>
                </a:cubicBezTo>
                <a:cubicBezTo>
                  <a:pt x="1545361" y="2612829"/>
                  <a:pt x="1535863" y="2595356"/>
                  <a:pt x="1530758" y="2576639"/>
                </a:cubicBezTo>
                <a:cubicBezTo>
                  <a:pt x="1517445" y="2527832"/>
                  <a:pt x="1506215" y="2478481"/>
                  <a:pt x="1493943" y="2429402"/>
                </a:cubicBezTo>
                <a:cubicBezTo>
                  <a:pt x="1506215" y="2410998"/>
                  <a:pt x="1512352" y="2386458"/>
                  <a:pt x="1530758" y="2374189"/>
                </a:cubicBezTo>
                <a:cubicBezTo>
                  <a:pt x="1551809" y="2360157"/>
                  <a:pt x="1580063" y="2362733"/>
                  <a:pt x="1604389" y="2355784"/>
                </a:cubicBezTo>
                <a:cubicBezTo>
                  <a:pt x="1623046" y="2350454"/>
                  <a:pt x="1641204" y="2343515"/>
                  <a:pt x="1659612" y="2337380"/>
                </a:cubicBezTo>
                <a:cubicBezTo>
                  <a:pt x="1714288" y="2355602"/>
                  <a:pt x="1781524" y="2367249"/>
                  <a:pt x="1825281" y="2410998"/>
                </a:cubicBezTo>
                <a:cubicBezTo>
                  <a:pt x="1862904" y="2448614"/>
                  <a:pt x="1853372" y="2475702"/>
                  <a:pt x="1898911" y="2503021"/>
                </a:cubicBezTo>
                <a:cubicBezTo>
                  <a:pt x="1915550" y="2513003"/>
                  <a:pt x="1935726" y="2515290"/>
                  <a:pt x="1954134" y="2521425"/>
                </a:cubicBezTo>
                <a:cubicBezTo>
                  <a:pt x="2012479" y="2608926"/>
                  <a:pt x="1969964" y="2569644"/>
                  <a:pt x="2101396" y="2613448"/>
                </a:cubicBezTo>
                <a:lnTo>
                  <a:pt x="2156619" y="2631853"/>
                </a:lnTo>
                <a:cubicBezTo>
                  <a:pt x="2216946" y="2812806"/>
                  <a:pt x="2136274" y="2627979"/>
                  <a:pt x="2543179" y="2705471"/>
                </a:cubicBezTo>
                <a:cubicBezTo>
                  <a:pt x="2562237" y="2709100"/>
                  <a:pt x="2551604" y="2744049"/>
                  <a:pt x="2561587" y="2760684"/>
                </a:cubicBezTo>
                <a:cubicBezTo>
                  <a:pt x="2570516" y="2775564"/>
                  <a:pt x="2583521" y="2788567"/>
                  <a:pt x="2598402" y="2797494"/>
                </a:cubicBezTo>
                <a:cubicBezTo>
                  <a:pt x="2617261" y="2808808"/>
                  <a:pt x="2713508" y="2830867"/>
                  <a:pt x="2727256" y="2834303"/>
                </a:cubicBezTo>
                <a:cubicBezTo>
                  <a:pt x="2905196" y="2828168"/>
                  <a:pt x="3083859" y="2833045"/>
                  <a:pt x="3261077" y="2815898"/>
                </a:cubicBezTo>
                <a:cubicBezTo>
                  <a:pt x="3278350" y="2814227"/>
                  <a:pt x="3288964" y="2793969"/>
                  <a:pt x="3297893" y="2779089"/>
                </a:cubicBezTo>
                <a:cubicBezTo>
                  <a:pt x="3307876" y="2762454"/>
                  <a:pt x="3310164" y="2742280"/>
                  <a:pt x="3316300" y="2723875"/>
                </a:cubicBezTo>
                <a:cubicBezTo>
                  <a:pt x="3316140" y="2723235"/>
                  <a:pt x="3288289" y="2603845"/>
                  <a:pt x="3279485" y="2595043"/>
                </a:cubicBezTo>
                <a:cubicBezTo>
                  <a:pt x="3248197" y="2563760"/>
                  <a:pt x="3169039" y="2521425"/>
                  <a:pt x="3169039" y="2521425"/>
                </a:cubicBezTo>
                <a:cubicBezTo>
                  <a:pt x="3078866" y="2341108"/>
                  <a:pt x="3189850" y="2519666"/>
                  <a:pt x="3077001" y="2429402"/>
                </a:cubicBezTo>
                <a:cubicBezTo>
                  <a:pt x="3059727" y="2415585"/>
                  <a:pt x="3062049" y="2377552"/>
                  <a:pt x="3040186" y="2374189"/>
                </a:cubicBezTo>
                <a:cubicBezTo>
                  <a:pt x="2894510" y="2351781"/>
                  <a:pt x="2745663" y="2361919"/>
                  <a:pt x="2598402" y="2355784"/>
                </a:cubicBezTo>
                <a:cubicBezTo>
                  <a:pt x="2413893" y="2294292"/>
                  <a:pt x="2563411" y="2337744"/>
                  <a:pt x="2377510" y="2300570"/>
                </a:cubicBezTo>
                <a:cubicBezTo>
                  <a:pt x="2281584" y="2281388"/>
                  <a:pt x="2330543" y="2287153"/>
                  <a:pt x="2248657" y="2263761"/>
                </a:cubicBezTo>
                <a:cubicBezTo>
                  <a:pt x="2224331" y="2256812"/>
                  <a:pt x="2199352" y="2252306"/>
                  <a:pt x="2175026" y="2245357"/>
                </a:cubicBezTo>
                <a:cubicBezTo>
                  <a:pt x="2089981" y="2221063"/>
                  <a:pt x="2108238" y="2219243"/>
                  <a:pt x="2009357" y="2153334"/>
                </a:cubicBezTo>
                <a:lnTo>
                  <a:pt x="1954134" y="2116525"/>
                </a:lnTo>
                <a:cubicBezTo>
                  <a:pt x="1922168" y="2020639"/>
                  <a:pt x="1956666" y="2096683"/>
                  <a:pt x="1898911" y="2024502"/>
                </a:cubicBezTo>
                <a:cubicBezTo>
                  <a:pt x="1828784" y="1936858"/>
                  <a:pt x="1901543" y="1995582"/>
                  <a:pt x="1806873" y="1932479"/>
                </a:cubicBezTo>
                <a:cubicBezTo>
                  <a:pt x="1794601" y="1907940"/>
                  <a:pt x="1787624" y="1879937"/>
                  <a:pt x="1770058" y="1858861"/>
                </a:cubicBezTo>
                <a:cubicBezTo>
                  <a:pt x="1755894" y="1841868"/>
                  <a:pt x="1722396" y="1842842"/>
                  <a:pt x="1714835" y="1822052"/>
                </a:cubicBezTo>
                <a:cubicBezTo>
                  <a:pt x="1695847" y="1769844"/>
                  <a:pt x="1701695" y="1711714"/>
                  <a:pt x="1696427" y="1656411"/>
                </a:cubicBezTo>
                <a:cubicBezTo>
                  <a:pt x="1689422" y="1582870"/>
                  <a:pt x="1684156" y="1509174"/>
                  <a:pt x="1678020" y="1435556"/>
                </a:cubicBezTo>
                <a:cubicBezTo>
                  <a:pt x="1683536" y="1374888"/>
                  <a:pt x="1722051" y="1251265"/>
                  <a:pt x="1678020" y="1177892"/>
                </a:cubicBezTo>
                <a:cubicBezTo>
                  <a:pt x="1655320" y="1140065"/>
                  <a:pt x="1539882" y="1073547"/>
                  <a:pt x="1530758" y="1067465"/>
                </a:cubicBezTo>
                <a:lnTo>
                  <a:pt x="1475535" y="1030656"/>
                </a:lnTo>
                <a:cubicBezTo>
                  <a:pt x="1469399" y="1012251"/>
                  <a:pt x="1457128" y="994842"/>
                  <a:pt x="1457128" y="975442"/>
                </a:cubicBezTo>
                <a:cubicBezTo>
                  <a:pt x="1457128" y="848016"/>
                  <a:pt x="1472049" y="790421"/>
                  <a:pt x="1493943" y="680969"/>
                </a:cubicBezTo>
                <a:cubicBezTo>
                  <a:pt x="1481671" y="595081"/>
                  <a:pt x="1529321" y="471425"/>
                  <a:pt x="1457128" y="423305"/>
                </a:cubicBezTo>
                <a:lnTo>
                  <a:pt x="1346682" y="349687"/>
                </a:lnTo>
                <a:cubicBezTo>
                  <a:pt x="1329958" y="324604"/>
                  <a:pt x="1302197" y="275148"/>
                  <a:pt x="1273051" y="257664"/>
                </a:cubicBezTo>
                <a:cubicBezTo>
                  <a:pt x="1256412" y="247682"/>
                  <a:pt x="1236236" y="245394"/>
                  <a:pt x="1217828" y="239259"/>
                </a:cubicBezTo>
                <a:cubicBezTo>
                  <a:pt x="1168741" y="245394"/>
                  <a:pt x="1118293" y="244650"/>
                  <a:pt x="1070567" y="257664"/>
                </a:cubicBezTo>
                <a:cubicBezTo>
                  <a:pt x="1049224" y="263484"/>
                  <a:pt x="1035131" y="284581"/>
                  <a:pt x="1015344" y="294473"/>
                </a:cubicBezTo>
                <a:cubicBezTo>
                  <a:pt x="997989" y="303149"/>
                  <a:pt x="978529" y="306743"/>
                  <a:pt x="960121" y="312878"/>
                </a:cubicBezTo>
                <a:cubicBezTo>
                  <a:pt x="929442" y="306743"/>
                  <a:pt x="894116" y="311826"/>
                  <a:pt x="868083" y="294473"/>
                </a:cubicBezTo>
                <a:cubicBezTo>
                  <a:pt x="851940" y="283713"/>
                  <a:pt x="854381" y="258080"/>
                  <a:pt x="849675" y="239259"/>
                </a:cubicBezTo>
                <a:cubicBezTo>
                  <a:pt x="848424" y="234254"/>
                  <a:pt x="828162" y="111147"/>
                  <a:pt x="812860" y="92023"/>
                </a:cubicBezTo>
                <a:cubicBezTo>
                  <a:pt x="799039" y="74750"/>
                  <a:pt x="777853" y="64197"/>
                  <a:pt x="757637" y="55214"/>
                </a:cubicBezTo>
                <a:cubicBezTo>
                  <a:pt x="627630" y="-2557"/>
                  <a:pt x="569740" y="12448"/>
                  <a:pt x="407892" y="0"/>
                </a:cubicBezTo>
                <a:lnTo>
                  <a:pt x="2923" y="36809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46180" y="2282166"/>
            <a:ext cx="2429810" cy="2098120"/>
          </a:xfrm>
          <a:custGeom>
            <a:avLst/>
            <a:gdLst>
              <a:gd name="connsiteX0" fmla="*/ 754714 w 2429810"/>
              <a:gd name="connsiteY0" fmla="*/ 92023 h 2098120"/>
              <a:gd name="connsiteX1" fmla="*/ 570637 w 2429810"/>
              <a:gd name="connsiteY1" fmla="*/ 36809 h 2098120"/>
              <a:gd name="connsiteX2" fmla="*/ 460191 w 2429810"/>
              <a:gd name="connsiteY2" fmla="*/ 0 h 2098120"/>
              <a:gd name="connsiteX3" fmla="*/ 128854 w 2429810"/>
              <a:gd name="connsiteY3" fmla="*/ 18404 h 2098120"/>
              <a:gd name="connsiteX4" fmla="*/ 73631 w 2429810"/>
              <a:gd name="connsiteY4" fmla="*/ 36809 h 2098120"/>
              <a:gd name="connsiteX5" fmla="*/ 18408 w 2429810"/>
              <a:gd name="connsiteY5" fmla="*/ 202450 h 2098120"/>
              <a:gd name="connsiteX6" fmla="*/ 0 w 2429810"/>
              <a:gd name="connsiteY6" fmla="*/ 257664 h 2098120"/>
              <a:gd name="connsiteX7" fmla="*/ 18408 w 2429810"/>
              <a:gd name="connsiteY7" fmla="*/ 386496 h 2098120"/>
              <a:gd name="connsiteX8" fmla="*/ 184077 w 2429810"/>
              <a:gd name="connsiteY8" fmla="*/ 478518 h 2098120"/>
              <a:gd name="connsiteX9" fmla="*/ 239300 w 2429810"/>
              <a:gd name="connsiteY9" fmla="*/ 570541 h 2098120"/>
              <a:gd name="connsiteX10" fmla="*/ 331338 w 2429810"/>
              <a:gd name="connsiteY10" fmla="*/ 662564 h 2098120"/>
              <a:gd name="connsiteX11" fmla="*/ 368153 w 2429810"/>
              <a:gd name="connsiteY11" fmla="*/ 717778 h 2098120"/>
              <a:gd name="connsiteX12" fmla="*/ 533822 w 2429810"/>
              <a:gd name="connsiteY12" fmla="*/ 772991 h 2098120"/>
              <a:gd name="connsiteX13" fmla="*/ 589045 w 2429810"/>
              <a:gd name="connsiteY13" fmla="*/ 791396 h 2098120"/>
              <a:gd name="connsiteX14" fmla="*/ 644268 w 2429810"/>
              <a:gd name="connsiteY14" fmla="*/ 809800 h 2098120"/>
              <a:gd name="connsiteX15" fmla="*/ 736306 w 2429810"/>
              <a:gd name="connsiteY15" fmla="*/ 883419 h 2098120"/>
              <a:gd name="connsiteX16" fmla="*/ 809937 w 2429810"/>
              <a:gd name="connsiteY16" fmla="*/ 901823 h 2098120"/>
              <a:gd name="connsiteX17" fmla="*/ 901975 w 2429810"/>
              <a:gd name="connsiteY17" fmla="*/ 975442 h 2098120"/>
              <a:gd name="connsiteX18" fmla="*/ 1012421 w 2429810"/>
              <a:gd name="connsiteY18" fmla="*/ 1067464 h 2098120"/>
              <a:gd name="connsiteX19" fmla="*/ 1049236 w 2429810"/>
              <a:gd name="connsiteY19" fmla="*/ 1251510 h 2098120"/>
              <a:gd name="connsiteX20" fmla="*/ 1086052 w 2429810"/>
              <a:gd name="connsiteY20" fmla="*/ 1288319 h 2098120"/>
              <a:gd name="connsiteX21" fmla="*/ 1141274 w 2429810"/>
              <a:gd name="connsiteY21" fmla="*/ 1417151 h 2098120"/>
              <a:gd name="connsiteX22" fmla="*/ 1178090 w 2429810"/>
              <a:gd name="connsiteY22" fmla="*/ 1472365 h 2098120"/>
              <a:gd name="connsiteX23" fmla="*/ 1233313 w 2429810"/>
              <a:gd name="connsiteY23" fmla="*/ 1509174 h 2098120"/>
              <a:gd name="connsiteX24" fmla="*/ 1251720 w 2429810"/>
              <a:gd name="connsiteY24" fmla="*/ 1564388 h 2098120"/>
              <a:gd name="connsiteX25" fmla="*/ 1306943 w 2429810"/>
              <a:gd name="connsiteY25" fmla="*/ 1601197 h 2098120"/>
              <a:gd name="connsiteX26" fmla="*/ 1343759 w 2429810"/>
              <a:gd name="connsiteY26" fmla="*/ 1822051 h 2098120"/>
              <a:gd name="connsiteX27" fmla="*/ 1380574 w 2429810"/>
              <a:gd name="connsiteY27" fmla="*/ 1858861 h 2098120"/>
              <a:gd name="connsiteX28" fmla="*/ 1472612 w 2429810"/>
              <a:gd name="connsiteY28" fmla="*/ 2024502 h 2098120"/>
              <a:gd name="connsiteX29" fmla="*/ 1527835 w 2429810"/>
              <a:gd name="connsiteY29" fmla="*/ 2042906 h 2098120"/>
              <a:gd name="connsiteX30" fmla="*/ 1748727 w 2429810"/>
              <a:gd name="connsiteY30" fmla="*/ 2024502 h 2098120"/>
              <a:gd name="connsiteX31" fmla="*/ 1785542 w 2429810"/>
              <a:gd name="connsiteY31" fmla="*/ 1987692 h 2098120"/>
              <a:gd name="connsiteX32" fmla="*/ 1840765 w 2429810"/>
              <a:gd name="connsiteY32" fmla="*/ 1950883 h 2098120"/>
              <a:gd name="connsiteX33" fmla="*/ 1895988 w 2429810"/>
              <a:gd name="connsiteY33" fmla="*/ 1969288 h 2098120"/>
              <a:gd name="connsiteX34" fmla="*/ 1914396 w 2429810"/>
              <a:gd name="connsiteY34" fmla="*/ 2024502 h 2098120"/>
              <a:gd name="connsiteX35" fmla="*/ 2006434 w 2429810"/>
              <a:gd name="connsiteY35" fmla="*/ 2098120 h 2098120"/>
              <a:gd name="connsiteX36" fmla="*/ 2135288 w 2429810"/>
              <a:gd name="connsiteY36" fmla="*/ 2079715 h 2098120"/>
              <a:gd name="connsiteX37" fmla="*/ 2172103 w 2429810"/>
              <a:gd name="connsiteY37" fmla="*/ 1969288 h 2098120"/>
              <a:gd name="connsiteX38" fmla="*/ 2208918 w 2429810"/>
              <a:gd name="connsiteY38" fmla="*/ 1766838 h 2098120"/>
              <a:gd name="connsiteX39" fmla="*/ 2245733 w 2429810"/>
              <a:gd name="connsiteY39" fmla="*/ 1711624 h 2098120"/>
              <a:gd name="connsiteX40" fmla="*/ 2300956 w 2429810"/>
              <a:gd name="connsiteY40" fmla="*/ 1545983 h 2098120"/>
              <a:gd name="connsiteX41" fmla="*/ 2319364 w 2429810"/>
              <a:gd name="connsiteY41" fmla="*/ 1490769 h 2098120"/>
              <a:gd name="connsiteX42" fmla="*/ 2374587 w 2429810"/>
              <a:gd name="connsiteY42" fmla="*/ 1380342 h 2098120"/>
              <a:gd name="connsiteX43" fmla="*/ 2429810 w 2429810"/>
              <a:gd name="connsiteY43" fmla="*/ 1269915 h 2098120"/>
              <a:gd name="connsiteX44" fmla="*/ 2411402 w 2429810"/>
              <a:gd name="connsiteY44" fmla="*/ 846610 h 2098120"/>
              <a:gd name="connsiteX45" fmla="*/ 2392995 w 2429810"/>
              <a:gd name="connsiteY45" fmla="*/ 791396 h 2098120"/>
              <a:gd name="connsiteX46" fmla="*/ 2374587 w 2429810"/>
              <a:gd name="connsiteY46" fmla="*/ 404900 h 2098120"/>
              <a:gd name="connsiteX47" fmla="*/ 2356179 w 2429810"/>
              <a:gd name="connsiteY47" fmla="*/ 349686 h 2098120"/>
              <a:gd name="connsiteX48" fmla="*/ 2282549 w 2429810"/>
              <a:gd name="connsiteY48" fmla="*/ 239259 h 2098120"/>
              <a:gd name="connsiteX49" fmla="*/ 2245733 w 2429810"/>
              <a:gd name="connsiteY49" fmla="*/ 202450 h 2098120"/>
              <a:gd name="connsiteX50" fmla="*/ 2190510 w 2429810"/>
              <a:gd name="connsiteY50" fmla="*/ 184045 h 2098120"/>
              <a:gd name="connsiteX51" fmla="*/ 2172103 w 2429810"/>
              <a:gd name="connsiteY51" fmla="*/ 110427 h 2098120"/>
              <a:gd name="connsiteX52" fmla="*/ 2043249 w 2429810"/>
              <a:gd name="connsiteY52" fmla="*/ 92023 h 2098120"/>
              <a:gd name="connsiteX53" fmla="*/ 1988026 w 2429810"/>
              <a:gd name="connsiteY53" fmla="*/ 110427 h 2098120"/>
              <a:gd name="connsiteX54" fmla="*/ 1877580 w 2429810"/>
              <a:gd name="connsiteY54" fmla="*/ 184045 h 2098120"/>
              <a:gd name="connsiteX55" fmla="*/ 1840765 w 2429810"/>
              <a:gd name="connsiteY55" fmla="*/ 294473 h 2098120"/>
              <a:gd name="connsiteX56" fmla="*/ 1859173 w 2429810"/>
              <a:gd name="connsiteY56" fmla="*/ 349686 h 2098120"/>
              <a:gd name="connsiteX57" fmla="*/ 1914396 w 2429810"/>
              <a:gd name="connsiteY57" fmla="*/ 460114 h 2098120"/>
              <a:gd name="connsiteX58" fmla="*/ 2024842 w 2429810"/>
              <a:gd name="connsiteY58" fmla="*/ 533732 h 2098120"/>
              <a:gd name="connsiteX59" fmla="*/ 2098472 w 2429810"/>
              <a:gd name="connsiteY59" fmla="*/ 644159 h 2098120"/>
              <a:gd name="connsiteX60" fmla="*/ 2135288 w 2429810"/>
              <a:gd name="connsiteY60" fmla="*/ 754587 h 2098120"/>
              <a:gd name="connsiteX61" fmla="*/ 2190510 w 2429810"/>
              <a:gd name="connsiteY61" fmla="*/ 975442 h 2098120"/>
              <a:gd name="connsiteX62" fmla="*/ 2227326 w 2429810"/>
              <a:gd name="connsiteY62" fmla="*/ 1012251 h 2098120"/>
              <a:gd name="connsiteX63" fmla="*/ 2227326 w 2429810"/>
              <a:gd name="connsiteY63" fmla="*/ 1325128 h 2098120"/>
              <a:gd name="connsiteX64" fmla="*/ 2190510 w 2429810"/>
              <a:gd name="connsiteY64" fmla="*/ 1380342 h 2098120"/>
              <a:gd name="connsiteX65" fmla="*/ 2080065 w 2429810"/>
              <a:gd name="connsiteY65" fmla="*/ 1435556 h 2098120"/>
              <a:gd name="connsiteX66" fmla="*/ 1932803 w 2429810"/>
              <a:gd name="connsiteY66" fmla="*/ 1398746 h 2098120"/>
              <a:gd name="connsiteX67" fmla="*/ 1822357 w 2429810"/>
              <a:gd name="connsiteY67" fmla="*/ 1343533 h 2098120"/>
              <a:gd name="connsiteX68" fmla="*/ 1767135 w 2429810"/>
              <a:gd name="connsiteY68" fmla="*/ 1177892 h 2098120"/>
              <a:gd name="connsiteX69" fmla="*/ 1748727 w 2429810"/>
              <a:gd name="connsiteY69" fmla="*/ 1122678 h 2098120"/>
              <a:gd name="connsiteX70" fmla="*/ 1711912 w 2429810"/>
              <a:gd name="connsiteY70" fmla="*/ 1067464 h 2098120"/>
              <a:gd name="connsiteX71" fmla="*/ 1675096 w 2429810"/>
              <a:gd name="connsiteY71" fmla="*/ 957037 h 2098120"/>
              <a:gd name="connsiteX72" fmla="*/ 1564650 w 2429810"/>
              <a:gd name="connsiteY72" fmla="*/ 865014 h 2098120"/>
              <a:gd name="connsiteX73" fmla="*/ 1491020 w 2429810"/>
              <a:gd name="connsiteY73" fmla="*/ 828205 h 2098120"/>
              <a:gd name="connsiteX74" fmla="*/ 1233313 w 2429810"/>
              <a:gd name="connsiteY74" fmla="*/ 809800 h 2098120"/>
              <a:gd name="connsiteX75" fmla="*/ 1196497 w 2429810"/>
              <a:gd name="connsiteY75" fmla="*/ 772991 h 2098120"/>
              <a:gd name="connsiteX76" fmla="*/ 1141274 w 2429810"/>
              <a:gd name="connsiteY76" fmla="*/ 754587 h 2098120"/>
              <a:gd name="connsiteX77" fmla="*/ 1104459 w 2429810"/>
              <a:gd name="connsiteY77" fmla="*/ 699373 h 2098120"/>
              <a:gd name="connsiteX78" fmla="*/ 1030829 w 2429810"/>
              <a:gd name="connsiteY78" fmla="*/ 662564 h 2098120"/>
              <a:gd name="connsiteX79" fmla="*/ 975606 w 2429810"/>
              <a:gd name="connsiteY79" fmla="*/ 478518 h 2098120"/>
              <a:gd name="connsiteX80" fmla="*/ 938790 w 2429810"/>
              <a:gd name="connsiteY80" fmla="*/ 441709 h 2098120"/>
              <a:gd name="connsiteX81" fmla="*/ 901975 w 2429810"/>
              <a:gd name="connsiteY81" fmla="*/ 386496 h 2098120"/>
              <a:gd name="connsiteX82" fmla="*/ 865160 w 2429810"/>
              <a:gd name="connsiteY82" fmla="*/ 276068 h 2098120"/>
              <a:gd name="connsiteX83" fmla="*/ 846752 w 2429810"/>
              <a:gd name="connsiteY83" fmla="*/ 202450 h 2098120"/>
              <a:gd name="connsiteX84" fmla="*/ 791529 w 2429810"/>
              <a:gd name="connsiteY84" fmla="*/ 165641 h 2098120"/>
              <a:gd name="connsiteX85" fmla="*/ 717899 w 2429810"/>
              <a:gd name="connsiteY85" fmla="*/ 92023 h 2098120"/>
              <a:gd name="connsiteX86" fmla="*/ 625860 w 2429810"/>
              <a:gd name="connsiteY86" fmla="*/ 73618 h 20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429810" h="2098120">
                <a:moveTo>
                  <a:pt x="754714" y="92023"/>
                </a:moveTo>
                <a:cubicBezTo>
                  <a:pt x="471981" y="51638"/>
                  <a:pt x="729255" y="107294"/>
                  <a:pt x="570637" y="36809"/>
                </a:cubicBezTo>
                <a:cubicBezTo>
                  <a:pt x="535175" y="21051"/>
                  <a:pt x="460191" y="0"/>
                  <a:pt x="460191" y="0"/>
                </a:cubicBezTo>
                <a:cubicBezTo>
                  <a:pt x="349745" y="6135"/>
                  <a:pt x="238972" y="7918"/>
                  <a:pt x="128854" y="18404"/>
                </a:cubicBezTo>
                <a:cubicBezTo>
                  <a:pt x="109538" y="20243"/>
                  <a:pt x="84910" y="21021"/>
                  <a:pt x="73631" y="36809"/>
                </a:cubicBezTo>
                <a:cubicBezTo>
                  <a:pt x="73625" y="36817"/>
                  <a:pt x="27613" y="174838"/>
                  <a:pt x="18408" y="202450"/>
                </a:cubicBezTo>
                <a:lnTo>
                  <a:pt x="0" y="257664"/>
                </a:lnTo>
                <a:cubicBezTo>
                  <a:pt x="6136" y="300608"/>
                  <a:pt x="-4885" y="349900"/>
                  <a:pt x="18408" y="386496"/>
                </a:cubicBezTo>
                <a:cubicBezTo>
                  <a:pt x="52491" y="440046"/>
                  <a:pt x="127448" y="459646"/>
                  <a:pt x="184077" y="478518"/>
                </a:cubicBezTo>
                <a:cubicBezTo>
                  <a:pt x="226803" y="606680"/>
                  <a:pt x="171921" y="469490"/>
                  <a:pt x="239300" y="570541"/>
                </a:cubicBezTo>
                <a:cubicBezTo>
                  <a:pt x="304292" y="668012"/>
                  <a:pt x="236297" y="630888"/>
                  <a:pt x="331338" y="662564"/>
                </a:cubicBezTo>
                <a:cubicBezTo>
                  <a:pt x="343610" y="680969"/>
                  <a:pt x="349394" y="706055"/>
                  <a:pt x="368153" y="717778"/>
                </a:cubicBezTo>
                <a:cubicBezTo>
                  <a:pt x="368159" y="717782"/>
                  <a:pt x="506207" y="763788"/>
                  <a:pt x="533822" y="772991"/>
                </a:cubicBezTo>
                <a:lnTo>
                  <a:pt x="589045" y="791396"/>
                </a:lnTo>
                <a:lnTo>
                  <a:pt x="644268" y="809800"/>
                </a:lnTo>
                <a:cubicBezTo>
                  <a:pt x="673958" y="839486"/>
                  <a:pt x="695668" y="866006"/>
                  <a:pt x="736306" y="883419"/>
                </a:cubicBezTo>
                <a:cubicBezTo>
                  <a:pt x="759560" y="893383"/>
                  <a:pt x="785393" y="895688"/>
                  <a:pt x="809937" y="901823"/>
                </a:cubicBezTo>
                <a:cubicBezTo>
                  <a:pt x="979911" y="1015120"/>
                  <a:pt x="770827" y="870540"/>
                  <a:pt x="901975" y="975442"/>
                </a:cubicBezTo>
                <a:cubicBezTo>
                  <a:pt x="1030124" y="1077945"/>
                  <a:pt x="881232" y="936298"/>
                  <a:pt x="1012421" y="1067464"/>
                </a:cubicBezTo>
                <a:cubicBezTo>
                  <a:pt x="1014731" y="1081324"/>
                  <a:pt x="1035508" y="1224058"/>
                  <a:pt x="1049236" y="1251510"/>
                </a:cubicBezTo>
                <a:cubicBezTo>
                  <a:pt x="1056998" y="1267031"/>
                  <a:pt x="1073780" y="1276049"/>
                  <a:pt x="1086052" y="1288319"/>
                </a:cubicBezTo>
                <a:cubicBezTo>
                  <a:pt x="1106703" y="1350264"/>
                  <a:pt x="1104880" y="1353472"/>
                  <a:pt x="1141274" y="1417151"/>
                </a:cubicBezTo>
                <a:cubicBezTo>
                  <a:pt x="1152250" y="1436356"/>
                  <a:pt x="1162447" y="1456725"/>
                  <a:pt x="1178090" y="1472365"/>
                </a:cubicBezTo>
                <a:cubicBezTo>
                  <a:pt x="1193734" y="1488006"/>
                  <a:pt x="1214905" y="1496904"/>
                  <a:pt x="1233313" y="1509174"/>
                </a:cubicBezTo>
                <a:cubicBezTo>
                  <a:pt x="1239449" y="1527579"/>
                  <a:pt x="1239599" y="1549240"/>
                  <a:pt x="1251720" y="1564388"/>
                </a:cubicBezTo>
                <a:cubicBezTo>
                  <a:pt x="1265541" y="1581661"/>
                  <a:pt x="1299382" y="1580407"/>
                  <a:pt x="1306943" y="1601197"/>
                </a:cubicBezTo>
                <a:cubicBezTo>
                  <a:pt x="1319260" y="1635062"/>
                  <a:pt x="1310656" y="1766888"/>
                  <a:pt x="1343759" y="1822051"/>
                </a:cubicBezTo>
                <a:cubicBezTo>
                  <a:pt x="1352688" y="1836931"/>
                  <a:pt x="1368302" y="1846591"/>
                  <a:pt x="1380574" y="1858861"/>
                </a:cubicBezTo>
                <a:cubicBezTo>
                  <a:pt x="1396783" y="1907480"/>
                  <a:pt x="1425143" y="2008682"/>
                  <a:pt x="1472612" y="2024502"/>
                </a:cubicBezTo>
                <a:lnTo>
                  <a:pt x="1527835" y="2042906"/>
                </a:lnTo>
                <a:cubicBezTo>
                  <a:pt x="1601466" y="2036771"/>
                  <a:pt x="1676481" y="2039981"/>
                  <a:pt x="1748727" y="2024502"/>
                </a:cubicBezTo>
                <a:cubicBezTo>
                  <a:pt x="1765695" y="2020866"/>
                  <a:pt x="1771990" y="1998532"/>
                  <a:pt x="1785542" y="1987692"/>
                </a:cubicBezTo>
                <a:cubicBezTo>
                  <a:pt x="1802817" y="1973874"/>
                  <a:pt x="1822357" y="1963153"/>
                  <a:pt x="1840765" y="1950883"/>
                </a:cubicBezTo>
                <a:cubicBezTo>
                  <a:pt x="1859173" y="1957018"/>
                  <a:pt x="1882267" y="1955569"/>
                  <a:pt x="1895988" y="1969288"/>
                </a:cubicBezTo>
                <a:cubicBezTo>
                  <a:pt x="1909707" y="1983005"/>
                  <a:pt x="1905719" y="2007150"/>
                  <a:pt x="1914396" y="2024502"/>
                </a:cubicBezTo>
                <a:cubicBezTo>
                  <a:pt x="1947701" y="2091101"/>
                  <a:pt x="1942746" y="2076894"/>
                  <a:pt x="2006434" y="2098120"/>
                </a:cubicBezTo>
                <a:cubicBezTo>
                  <a:pt x="2049385" y="2091985"/>
                  <a:pt x="2101038" y="2106349"/>
                  <a:pt x="2135288" y="2079715"/>
                </a:cubicBezTo>
                <a:cubicBezTo>
                  <a:pt x="2165917" y="2055896"/>
                  <a:pt x="2172103" y="1969288"/>
                  <a:pt x="2172103" y="1969288"/>
                </a:cubicBezTo>
                <a:cubicBezTo>
                  <a:pt x="2176370" y="1939426"/>
                  <a:pt x="2190318" y="1810230"/>
                  <a:pt x="2208918" y="1766838"/>
                </a:cubicBezTo>
                <a:cubicBezTo>
                  <a:pt x="2217633" y="1746506"/>
                  <a:pt x="2236748" y="1731838"/>
                  <a:pt x="2245733" y="1711624"/>
                </a:cubicBezTo>
                <a:cubicBezTo>
                  <a:pt x="2245746" y="1711595"/>
                  <a:pt x="2291747" y="1573605"/>
                  <a:pt x="2300956" y="1545983"/>
                </a:cubicBezTo>
                <a:cubicBezTo>
                  <a:pt x="2307092" y="1527578"/>
                  <a:pt x="2308601" y="1506910"/>
                  <a:pt x="2319364" y="1490769"/>
                </a:cubicBezTo>
                <a:cubicBezTo>
                  <a:pt x="2424869" y="1332539"/>
                  <a:pt x="2298378" y="1532734"/>
                  <a:pt x="2374587" y="1380342"/>
                </a:cubicBezTo>
                <a:cubicBezTo>
                  <a:pt x="2445955" y="1237629"/>
                  <a:pt x="2383541" y="1408695"/>
                  <a:pt x="2429810" y="1269915"/>
                </a:cubicBezTo>
                <a:cubicBezTo>
                  <a:pt x="2423674" y="1128813"/>
                  <a:pt x="2422236" y="987429"/>
                  <a:pt x="2411402" y="846610"/>
                </a:cubicBezTo>
                <a:cubicBezTo>
                  <a:pt x="2409914" y="827267"/>
                  <a:pt x="2394606" y="810729"/>
                  <a:pt x="2392995" y="791396"/>
                </a:cubicBezTo>
                <a:cubicBezTo>
                  <a:pt x="2382282" y="662864"/>
                  <a:pt x="2385300" y="533432"/>
                  <a:pt x="2374587" y="404900"/>
                </a:cubicBezTo>
                <a:cubicBezTo>
                  <a:pt x="2372976" y="385566"/>
                  <a:pt x="2365602" y="366644"/>
                  <a:pt x="2356179" y="349686"/>
                </a:cubicBezTo>
                <a:cubicBezTo>
                  <a:pt x="2334691" y="311014"/>
                  <a:pt x="2313835" y="270539"/>
                  <a:pt x="2282549" y="239259"/>
                </a:cubicBezTo>
                <a:cubicBezTo>
                  <a:pt x="2270277" y="226989"/>
                  <a:pt x="2260614" y="211377"/>
                  <a:pt x="2245733" y="202450"/>
                </a:cubicBezTo>
                <a:cubicBezTo>
                  <a:pt x="2229094" y="192468"/>
                  <a:pt x="2208918" y="190180"/>
                  <a:pt x="2190510" y="184045"/>
                </a:cubicBezTo>
                <a:cubicBezTo>
                  <a:pt x="2184374" y="159506"/>
                  <a:pt x="2186136" y="131472"/>
                  <a:pt x="2172103" y="110427"/>
                </a:cubicBezTo>
                <a:cubicBezTo>
                  <a:pt x="2133087" y="51912"/>
                  <a:pt x="2095734" y="77030"/>
                  <a:pt x="2043249" y="92023"/>
                </a:cubicBezTo>
                <a:cubicBezTo>
                  <a:pt x="2024592" y="97353"/>
                  <a:pt x="2006434" y="104292"/>
                  <a:pt x="1988026" y="110427"/>
                </a:cubicBezTo>
                <a:cubicBezTo>
                  <a:pt x="1951211" y="134966"/>
                  <a:pt x="1891573" y="142072"/>
                  <a:pt x="1877580" y="184045"/>
                </a:cubicBezTo>
                <a:lnTo>
                  <a:pt x="1840765" y="294473"/>
                </a:lnTo>
                <a:cubicBezTo>
                  <a:pt x="1846901" y="312877"/>
                  <a:pt x="1853843" y="331032"/>
                  <a:pt x="1859173" y="349686"/>
                </a:cubicBezTo>
                <a:cubicBezTo>
                  <a:pt x="1878654" y="417859"/>
                  <a:pt x="1861843" y="420706"/>
                  <a:pt x="1914396" y="460114"/>
                </a:cubicBezTo>
                <a:cubicBezTo>
                  <a:pt x="1949794" y="486658"/>
                  <a:pt x="2024842" y="533732"/>
                  <a:pt x="2024842" y="533732"/>
                </a:cubicBezTo>
                <a:cubicBezTo>
                  <a:pt x="2049385" y="570541"/>
                  <a:pt x="2084479" y="602189"/>
                  <a:pt x="2098472" y="644159"/>
                </a:cubicBezTo>
                <a:lnTo>
                  <a:pt x="2135288" y="754587"/>
                </a:lnTo>
                <a:cubicBezTo>
                  <a:pt x="2141372" y="791085"/>
                  <a:pt x="2161339" y="946277"/>
                  <a:pt x="2190510" y="975442"/>
                </a:cubicBezTo>
                <a:lnTo>
                  <a:pt x="2227326" y="1012251"/>
                </a:lnTo>
                <a:cubicBezTo>
                  <a:pt x="2249750" y="1146780"/>
                  <a:pt x="2262048" y="1163120"/>
                  <a:pt x="2227326" y="1325128"/>
                </a:cubicBezTo>
                <a:cubicBezTo>
                  <a:pt x="2222690" y="1346758"/>
                  <a:pt x="2206153" y="1364701"/>
                  <a:pt x="2190510" y="1380342"/>
                </a:cubicBezTo>
                <a:cubicBezTo>
                  <a:pt x="2154826" y="1416020"/>
                  <a:pt x="2124977" y="1420587"/>
                  <a:pt x="2080065" y="1435556"/>
                </a:cubicBezTo>
                <a:cubicBezTo>
                  <a:pt x="2030978" y="1423286"/>
                  <a:pt x="1974905" y="1426809"/>
                  <a:pt x="1932803" y="1398746"/>
                </a:cubicBezTo>
                <a:cubicBezTo>
                  <a:pt x="1861435" y="1351175"/>
                  <a:pt x="1898567" y="1368931"/>
                  <a:pt x="1822357" y="1343533"/>
                </a:cubicBezTo>
                <a:lnTo>
                  <a:pt x="1767135" y="1177892"/>
                </a:lnTo>
                <a:cubicBezTo>
                  <a:pt x="1760999" y="1159487"/>
                  <a:pt x="1759490" y="1138819"/>
                  <a:pt x="1748727" y="1122678"/>
                </a:cubicBezTo>
                <a:cubicBezTo>
                  <a:pt x="1736455" y="1104273"/>
                  <a:pt x="1720897" y="1087678"/>
                  <a:pt x="1711912" y="1067464"/>
                </a:cubicBezTo>
                <a:cubicBezTo>
                  <a:pt x="1696151" y="1032008"/>
                  <a:pt x="1702535" y="984471"/>
                  <a:pt x="1675096" y="957037"/>
                </a:cubicBezTo>
                <a:cubicBezTo>
                  <a:pt x="1624331" y="906281"/>
                  <a:pt x="1624448" y="899179"/>
                  <a:pt x="1564650" y="865014"/>
                </a:cubicBezTo>
                <a:cubicBezTo>
                  <a:pt x="1540825" y="851402"/>
                  <a:pt x="1518086" y="832715"/>
                  <a:pt x="1491020" y="828205"/>
                </a:cubicBezTo>
                <a:cubicBezTo>
                  <a:pt x="1406070" y="814049"/>
                  <a:pt x="1319215" y="815935"/>
                  <a:pt x="1233313" y="809800"/>
                </a:cubicBezTo>
                <a:cubicBezTo>
                  <a:pt x="1221041" y="797530"/>
                  <a:pt x="1211378" y="781918"/>
                  <a:pt x="1196497" y="772991"/>
                </a:cubicBezTo>
                <a:cubicBezTo>
                  <a:pt x="1179858" y="763010"/>
                  <a:pt x="1156426" y="766707"/>
                  <a:pt x="1141274" y="754587"/>
                </a:cubicBezTo>
                <a:cubicBezTo>
                  <a:pt x="1123999" y="740770"/>
                  <a:pt x="1121454" y="713533"/>
                  <a:pt x="1104459" y="699373"/>
                </a:cubicBezTo>
                <a:cubicBezTo>
                  <a:pt x="1083378" y="681808"/>
                  <a:pt x="1055372" y="674834"/>
                  <a:pt x="1030829" y="662564"/>
                </a:cubicBezTo>
                <a:cubicBezTo>
                  <a:pt x="940661" y="527336"/>
                  <a:pt x="1054574" y="715381"/>
                  <a:pt x="975606" y="478518"/>
                </a:cubicBezTo>
                <a:cubicBezTo>
                  <a:pt x="970117" y="462055"/>
                  <a:pt x="949632" y="455259"/>
                  <a:pt x="938790" y="441709"/>
                </a:cubicBezTo>
                <a:cubicBezTo>
                  <a:pt x="924970" y="424437"/>
                  <a:pt x="910960" y="406709"/>
                  <a:pt x="901975" y="386496"/>
                </a:cubicBezTo>
                <a:cubicBezTo>
                  <a:pt x="886214" y="351040"/>
                  <a:pt x="874572" y="313710"/>
                  <a:pt x="865160" y="276068"/>
                </a:cubicBezTo>
                <a:cubicBezTo>
                  <a:pt x="859024" y="251529"/>
                  <a:pt x="860785" y="223495"/>
                  <a:pt x="846752" y="202450"/>
                </a:cubicBezTo>
                <a:cubicBezTo>
                  <a:pt x="834479" y="184044"/>
                  <a:pt x="809937" y="177911"/>
                  <a:pt x="791529" y="165641"/>
                </a:cubicBezTo>
                <a:cubicBezTo>
                  <a:pt x="769215" y="98712"/>
                  <a:pt x="789295" y="109869"/>
                  <a:pt x="717899" y="92023"/>
                </a:cubicBezTo>
                <a:cubicBezTo>
                  <a:pt x="687546" y="84436"/>
                  <a:pt x="625860" y="73618"/>
                  <a:pt x="625860" y="7361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214347" y="1030655"/>
            <a:ext cx="904937" cy="496924"/>
          </a:xfrm>
          <a:custGeom>
            <a:avLst/>
            <a:gdLst>
              <a:gd name="connsiteX0" fmla="*/ 424381 w 904937"/>
              <a:gd name="connsiteY0" fmla="*/ 202451 h 496924"/>
              <a:gd name="connsiteX1" fmla="*/ 240304 w 904937"/>
              <a:gd name="connsiteY1" fmla="*/ 184046 h 496924"/>
              <a:gd name="connsiteX2" fmla="*/ 185081 w 904937"/>
              <a:gd name="connsiteY2" fmla="*/ 165642 h 496924"/>
              <a:gd name="connsiteX3" fmla="*/ 37820 w 904937"/>
              <a:gd name="connsiteY3" fmla="*/ 202451 h 496924"/>
              <a:gd name="connsiteX4" fmla="*/ 1005 w 904937"/>
              <a:gd name="connsiteY4" fmla="*/ 257664 h 496924"/>
              <a:gd name="connsiteX5" fmla="*/ 111451 w 904937"/>
              <a:gd name="connsiteY5" fmla="*/ 423305 h 496924"/>
              <a:gd name="connsiteX6" fmla="*/ 203489 w 904937"/>
              <a:gd name="connsiteY6" fmla="*/ 496924 h 496924"/>
              <a:gd name="connsiteX7" fmla="*/ 350750 w 904937"/>
              <a:gd name="connsiteY7" fmla="*/ 478519 h 496924"/>
              <a:gd name="connsiteX8" fmla="*/ 534827 w 904937"/>
              <a:gd name="connsiteY8" fmla="*/ 460115 h 496924"/>
              <a:gd name="connsiteX9" fmla="*/ 608457 w 904937"/>
              <a:gd name="connsiteY9" fmla="*/ 368092 h 496924"/>
              <a:gd name="connsiteX10" fmla="*/ 755718 w 904937"/>
              <a:gd name="connsiteY10" fmla="*/ 331283 h 496924"/>
              <a:gd name="connsiteX11" fmla="*/ 829349 w 904937"/>
              <a:gd name="connsiteY11" fmla="*/ 312878 h 496924"/>
              <a:gd name="connsiteX12" fmla="*/ 884572 w 904937"/>
              <a:gd name="connsiteY12" fmla="*/ 276069 h 496924"/>
              <a:gd name="connsiteX13" fmla="*/ 884572 w 904937"/>
              <a:gd name="connsiteY13" fmla="*/ 18405 h 496924"/>
              <a:gd name="connsiteX14" fmla="*/ 810941 w 904937"/>
              <a:gd name="connsiteY14" fmla="*/ 0 h 496924"/>
              <a:gd name="connsiteX15" fmla="*/ 718903 w 904937"/>
              <a:gd name="connsiteY15" fmla="*/ 18405 h 496924"/>
              <a:gd name="connsiteX16" fmla="*/ 682088 w 904937"/>
              <a:gd name="connsiteY16" fmla="*/ 128832 h 496924"/>
              <a:gd name="connsiteX17" fmla="*/ 645273 w 904937"/>
              <a:gd name="connsiteY17" fmla="*/ 165642 h 496924"/>
              <a:gd name="connsiteX18" fmla="*/ 626865 w 904937"/>
              <a:gd name="connsiteY18" fmla="*/ 239260 h 496924"/>
              <a:gd name="connsiteX19" fmla="*/ 442788 w 904937"/>
              <a:gd name="connsiteY19" fmla="*/ 239260 h 496924"/>
              <a:gd name="connsiteX20" fmla="*/ 387565 w 904937"/>
              <a:gd name="connsiteY20" fmla="*/ 165642 h 49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4937" h="496924">
                <a:moveTo>
                  <a:pt x="424381" y="202451"/>
                </a:moveTo>
                <a:cubicBezTo>
                  <a:pt x="363022" y="196316"/>
                  <a:pt x="301252" y="193421"/>
                  <a:pt x="240304" y="184046"/>
                </a:cubicBezTo>
                <a:cubicBezTo>
                  <a:pt x="221127" y="181096"/>
                  <a:pt x="204484" y="165642"/>
                  <a:pt x="185081" y="165642"/>
                </a:cubicBezTo>
                <a:cubicBezTo>
                  <a:pt x="140652" y="165642"/>
                  <a:pt x="81399" y="187927"/>
                  <a:pt x="37820" y="202451"/>
                </a:cubicBezTo>
                <a:cubicBezTo>
                  <a:pt x="25548" y="220855"/>
                  <a:pt x="4134" y="235766"/>
                  <a:pt x="1005" y="257664"/>
                </a:cubicBezTo>
                <a:cubicBezTo>
                  <a:pt x="-9845" y="333599"/>
                  <a:pt x="69751" y="381612"/>
                  <a:pt x="111451" y="423305"/>
                </a:cubicBezTo>
                <a:cubicBezTo>
                  <a:pt x="163915" y="475760"/>
                  <a:pt x="133819" y="450485"/>
                  <a:pt x="203489" y="496924"/>
                </a:cubicBezTo>
                <a:lnTo>
                  <a:pt x="350750" y="478519"/>
                </a:lnTo>
                <a:cubicBezTo>
                  <a:pt x="412038" y="471710"/>
                  <a:pt x="475003" y="475069"/>
                  <a:pt x="534827" y="460115"/>
                </a:cubicBezTo>
                <a:cubicBezTo>
                  <a:pt x="575641" y="449913"/>
                  <a:pt x="576857" y="383889"/>
                  <a:pt x="608457" y="368092"/>
                </a:cubicBezTo>
                <a:cubicBezTo>
                  <a:pt x="653714" y="345467"/>
                  <a:pt x="706631" y="343553"/>
                  <a:pt x="755718" y="331283"/>
                </a:cubicBezTo>
                <a:lnTo>
                  <a:pt x="829349" y="312878"/>
                </a:lnTo>
                <a:cubicBezTo>
                  <a:pt x="847757" y="300608"/>
                  <a:pt x="870751" y="293342"/>
                  <a:pt x="884572" y="276069"/>
                </a:cubicBezTo>
                <a:cubicBezTo>
                  <a:pt x="929910" y="219406"/>
                  <a:pt x="885532" y="20709"/>
                  <a:pt x="884572" y="18405"/>
                </a:cubicBezTo>
                <a:cubicBezTo>
                  <a:pt x="874840" y="-4947"/>
                  <a:pt x="835485" y="6135"/>
                  <a:pt x="810941" y="0"/>
                </a:cubicBezTo>
                <a:cubicBezTo>
                  <a:pt x="780262" y="6135"/>
                  <a:pt x="741028" y="-3716"/>
                  <a:pt x="718903" y="18405"/>
                </a:cubicBezTo>
                <a:cubicBezTo>
                  <a:pt x="691465" y="45839"/>
                  <a:pt x="709526" y="101398"/>
                  <a:pt x="682088" y="128832"/>
                </a:cubicBezTo>
                <a:lnTo>
                  <a:pt x="645273" y="165642"/>
                </a:lnTo>
                <a:cubicBezTo>
                  <a:pt x="639137" y="190181"/>
                  <a:pt x="642668" y="219509"/>
                  <a:pt x="626865" y="239260"/>
                </a:cubicBezTo>
                <a:cubicBezTo>
                  <a:pt x="593914" y="280442"/>
                  <a:pt x="449007" y="240148"/>
                  <a:pt x="442788" y="239260"/>
                </a:cubicBezTo>
                <a:cubicBezTo>
                  <a:pt x="401160" y="176827"/>
                  <a:pt x="421616" y="199686"/>
                  <a:pt x="387565" y="16564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85033" y="3441653"/>
            <a:ext cx="686257" cy="993846"/>
          </a:xfrm>
          <a:custGeom>
            <a:avLst/>
            <a:gdLst>
              <a:gd name="connsiteX0" fmla="*/ 681083 w 686257"/>
              <a:gd name="connsiteY0" fmla="*/ 570542 h 993846"/>
              <a:gd name="connsiteX1" fmla="*/ 589045 w 686257"/>
              <a:gd name="connsiteY1" fmla="*/ 423305 h 993846"/>
              <a:gd name="connsiteX2" fmla="*/ 478599 w 686257"/>
              <a:gd name="connsiteY2" fmla="*/ 386496 h 993846"/>
              <a:gd name="connsiteX3" fmla="*/ 441783 w 686257"/>
              <a:gd name="connsiteY3" fmla="*/ 349687 h 993846"/>
              <a:gd name="connsiteX4" fmla="*/ 404968 w 686257"/>
              <a:gd name="connsiteY4" fmla="*/ 239259 h 993846"/>
              <a:gd name="connsiteX5" fmla="*/ 386560 w 686257"/>
              <a:gd name="connsiteY5" fmla="*/ 184046 h 993846"/>
              <a:gd name="connsiteX6" fmla="*/ 349745 w 686257"/>
              <a:gd name="connsiteY6" fmla="*/ 73618 h 993846"/>
              <a:gd name="connsiteX7" fmla="*/ 220892 w 686257"/>
              <a:gd name="connsiteY7" fmla="*/ 0 h 993846"/>
              <a:gd name="connsiteX8" fmla="*/ 92038 w 686257"/>
              <a:gd name="connsiteY8" fmla="*/ 18405 h 993846"/>
              <a:gd name="connsiteX9" fmla="*/ 0 w 686257"/>
              <a:gd name="connsiteY9" fmla="*/ 147237 h 993846"/>
              <a:gd name="connsiteX10" fmla="*/ 18407 w 686257"/>
              <a:gd name="connsiteY10" fmla="*/ 276069 h 993846"/>
              <a:gd name="connsiteX11" fmla="*/ 147261 w 686257"/>
              <a:gd name="connsiteY11" fmla="*/ 423305 h 993846"/>
              <a:gd name="connsiteX12" fmla="*/ 202484 w 686257"/>
              <a:gd name="connsiteY12" fmla="*/ 533732 h 993846"/>
              <a:gd name="connsiteX13" fmla="*/ 257707 w 686257"/>
              <a:gd name="connsiteY13" fmla="*/ 552137 h 993846"/>
              <a:gd name="connsiteX14" fmla="*/ 312930 w 686257"/>
              <a:gd name="connsiteY14" fmla="*/ 588946 h 993846"/>
              <a:gd name="connsiteX15" fmla="*/ 423376 w 686257"/>
              <a:gd name="connsiteY15" fmla="*/ 662564 h 993846"/>
              <a:gd name="connsiteX16" fmla="*/ 460191 w 686257"/>
              <a:gd name="connsiteY16" fmla="*/ 828205 h 993846"/>
              <a:gd name="connsiteX17" fmla="*/ 478599 w 686257"/>
              <a:gd name="connsiteY17" fmla="*/ 901824 h 993846"/>
              <a:gd name="connsiteX18" fmla="*/ 497006 w 686257"/>
              <a:gd name="connsiteY18" fmla="*/ 993846 h 993846"/>
              <a:gd name="connsiteX19" fmla="*/ 533822 w 686257"/>
              <a:gd name="connsiteY19" fmla="*/ 957037 h 993846"/>
              <a:gd name="connsiteX20" fmla="*/ 570637 w 686257"/>
              <a:gd name="connsiteY20" fmla="*/ 846610 h 993846"/>
              <a:gd name="connsiteX21" fmla="*/ 589045 w 686257"/>
              <a:gd name="connsiteY21" fmla="*/ 791396 h 993846"/>
              <a:gd name="connsiteX22" fmla="*/ 625860 w 686257"/>
              <a:gd name="connsiteY22" fmla="*/ 662564 h 993846"/>
              <a:gd name="connsiteX23" fmla="*/ 681083 w 686257"/>
              <a:gd name="connsiteY23" fmla="*/ 607351 h 993846"/>
              <a:gd name="connsiteX24" fmla="*/ 681083 w 686257"/>
              <a:gd name="connsiteY24" fmla="*/ 496923 h 9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257" h="993846">
                <a:moveTo>
                  <a:pt x="681083" y="570542"/>
                </a:moveTo>
                <a:cubicBezTo>
                  <a:pt x="650404" y="521463"/>
                  <a:pt x="643955" y="441605"/>
                  <a:pt x="589045" y="423305"/>
                </a:cubicBezTo>
                <a:lnTo>
                  <a:pt x="478599" y="386496"/>
                </a:lnTo>
                <a:cubicBezTo>
                  <a:pt x="466327" y="374226"/>
                  <a:pt x="449545" y="365208"/>
                  <a:pt x="441783" y="349687"/>
                </a:cubicBezTo>
                <a:cubicBezTo>
                  <a:pt x="424428" y="314983"/>
                  <a:pt x="417240" y="276068"/>
                  <a:pt x="404968" y="239259"/>
                </a:cubicBezTo>
                <a:lnTo>
                  <a:pt x="386560" y="184046"/>
                </a:lnTo>
                <a:cubicBezTo>
                  <a:pt x="386560" y="184045"/>
                  <a:pt x="349747" y="73619"/>
                  <a:pt x="349745" y="73618"/>
                </a:cubicBezTo>
                <a:cubicBezTo>
                  <a:pt x="256327" y="26917"/>
                  <a:pt x="298946" y="52028"/>
                  <a:pt x="220892" y="0"/>
                </a:cubicBezTo>
                <a:cubicBezTo>
                  <a:pt x="177941" y="6135"/>
                  <a:pt x="132323" y="2294"/>
                  <a:pt x="92038" y="18405"/>
                </a:cubicBezTo>
                <a:cubicBezTo>
                  <a:pt x="45396" y="37059"/>
                  <a:pt x="18961" y="109320"/>
                  <a:pt x="0" y="147237"/>
                </a:cubicBezTo>
                <a:cubicBezTo>
                  <a:pt x="6136" y="190181"/>
                  <a:pt x="2832" y="235581"/>
                  <a:pt x="18407" y="276069"/>
                </a:cubicBezTo>
                <a:cubicBezTo>
                  <a:pt x="55434" y="372323"/>
                  <a:pt x="79665" y="378249"/>
                  <a:pt x="147261" y="423305"/>
                </a:cubicBezTo>
                <a:cubicBezTo>
                  <a:pt x="159388" y="459680"/>
                  <a:pt x="170045" y="507785"/>
                  <a:pt x="202484" y="533732"/>
                </a:cubicBezTo>
                <a:cubicBezTo>
                  <a:pt x="217636" y="545852"/>
                  <a:pt x="240352" y="543461"/>
                  <a:pt x="257707" y="552137"/>
                </a:cubicBezTo>
                <a:cubicBezTo>
                  <a:pt x="277494" y="562029"/>
                  <a:pt x="293722" y="577972"/>
                  <a:pt x="312930" y="588946"/>
                </a:cubicBezTo>
                <a:cubicBezTo>
                  <a:pt x="416941" y="648371"/>
                  <a:pt x="357758" y="596959"/>
                  <a:pt x="423376" y="662564"/>
                </a:cubicBezTo>
                <a:cubicBezTo>
                  <a:pt x="459200" y="770021"/>
                  <a:pt x="427793" y="666247"/>
                  <a:pt x="460191" y="828205"/>
                </a:cubicBezTo>
                <a:cubicBezTo>
                  <a:pt x="465153" y="853009"/>
                  <a:pt x="473111" y="877131"/>
                  <a:pt x="478599" y="901824"/>
                </a:cubicBezTo>
                <a:cubicBezTo>
                  <a:pt x="485386" y="932360"/>
                  <a:pt x="490870" y="963172"/>
                  <a:pt x="497006" y="993846"/>
                </a:cubicBezTo>
                <a:cubicBezTo>
                  <a:pt x="509278" y="981576"/>
                  <a:pt x="526060" y="972558"/>
                  <a:pt x="533822" y="957037"/>
                </a:cubicBezTo>
                <a:cubicBezTo>
                  <a:pt x="551177" y="922334"/>
                  <a:pt x="558365" y="883419"/>
                  <a:pt x="570637" y="846610"/>
                </a:cubicBezTo>
                <a:cubicBezTo>
                  <a:pt x="576773" y="828205"/>
                  <a:pt x="584339" y="810217"/>
                  <a:pt x="589045" y="791396"/>
                </a:cubicBezTo>
                <a:cubicBezTo>
                  <a:pt x="591501" y="781575"/>
                  <a:pt x="615296" y="678408"/>
                  <a:pt x="625860" y="662564"/>
                </a:cubicBezTo>
                <a:cubicBezTo>
                  <a:pt x="640301" y="640907"/>
                  <a:pt x="672850" y="632045"/>
                  <a:pt x="681083" y="607351"/>
                </a:cubicBezTo>
                <a:cubicBezTo>
                  <a:pt x="692725" y="572431"/>
                  <a:pt x="681083" y="533732"/>
                  <a:pt x="681083" y="49692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27326" y="5429346"/>
            <a:ext cx="1049236" cy="883419"/>
          </a:xfrm>
          <a:custGeom>
            <a:avLst/>
            <a:gdLst>
              <a:gd name="connsiteX0" fmla="*/ 36815 w 1049236"/>
              <a:gd name="connsiteY0" fmla="*/ 0 h 883419"/>
              <a:gd name="connsiteX1" fmla="*/ 404968 w 1049236"/>
              <a:gd name="connsiteY1" fmla="*/ 18404 h 883419"/>
              <a:gd name="connsiteX2" fmla="*/ 515414 w 1049236"/>
              <a:gd name="connsiteY2" fmla="*/ 55214 h 883419"/>
              <a:gd name="connsiteX3" fmla="*/ 570637 w 1049236"/>
              <a:gd name="connsiteY3" fmla="*/ 73618 h 883419"/>
              <a:gd name="connsiteX4" fmla="*/ 681083 w 1049236"/>
              <a:gd name="connsiteY4" fmla="*/ 294473 h 883419"/>
              <a:gd name="connsiteX5" fmla="*/ 736306 w 1049236"/>
              <a:gd name="connsiteY5" fmla="*/ 312877 h 883419"/>
              <a:gd name="connsiteX6" fmla="*/ 920382 w 1049236"/>
              <a:gd name="connsiteY6" fmla="*/ 294473 h 883419"/>
              <a:gd name="connsiteX7" fmla="*/ 1049236 w 1049236"/>
              <a:gd name="connsiteY7" fmla="*/ 294473 h 883419"/>
              <a:gd name="connsiteX8" fmla="*/ 1012420 w 1049236"/>
              <a:gd name="connsiteY8" fmla="*/ 570541 h 883419"/>
              <a:gd name="connsiteX9" fmla="*/ 975605 w 1049236"/>
              <a:gd name="connsiteY9" fmla="*/ 625755 h 883419"/>
              <a:gd name="connsiteX10" fmla="*/ 957197 w 1049236"/>
              <a:gd name="connsiteY10" fmla="*/ 680969 h 883419"/>
              <a:gd name="connsiteX11" fmla="*/ 901974 w 1049236"/>
              <a:gd name="connsiteY11" fmla="*/ 717778 h 883419"/>
              <a:gd name="connsiteX12" fmla="*/ 865159 w 1049236"/>
              <a:gd name="connsiteY12" fmla="*/ 772991 h 883419"/>
              <a:gd name="connsiteX13" fmla="*/ 754713 w 1049236"/>
              <a:gd name="connsiteY13" fmla="*/ 809801 h 883419"/>
              <a:gd name="connsiteX14" fmla="*/ 478599 w 1049236"/>
              <a:gd name="connsiteY14" fmla="*/ 754587 h 883419"/>
              <a:gd name="connsiteX15" fmla="*/ 257707 w 1049236"/>
              <a:gd name="connsiteY15" fmla="*/ 772991 h 883419"/>
              <a:gd name="connsiteX16" fmla="*/ 202484 w 1049236"/>
              <a:gd name="connsiteY16" fmla="*/ 791396 h 883419"/>
              <a:gd name="connsiteX17" fmla="*/ 165668 w 1049236"/>
              <a:gd name="connsiteY17" fmla="*/ 828205 h 883419"/>
              <a:gd name="connsiteX18" fmla="*/ 55223 w 1049236"/>
              <a:gd name="connsiteY18" fmla="*/ 865014 h 883419"/>
              <a:gd name="connsiteX19" fmla="*/ 0 w 1049236"/>
              <a:gd name="connsiteY19" fmla="*/ 883419 h 88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49236" h="883419">
                <a:moveTo>
                  <a:pt x="36815" y="0"/>
                </a:moveTo>
                <a:cubicBezTo>
                  <a:pt x="159533" y="6135"/>
                  <a:pt x="282907" y="4322"/>
                  <a:pt x="404968" y="18404"/>
                </a:cubicBezTo>
                <a:cubicBezTo>
                  <a:pt x="443519" y="22851"/>
                  <a:pt x="478599" y="42944"/>
                  <a:pt x="515414" y="55214"/>
                </a:cubicBezTo>
                <a:lnTo>
                  <a:pt x="570637" y="73618"/>
                </a:lnTo>
                <a:cubicBezTo>
                  <a:pt x="584933" y="116500"/>
                  <a:pt x="627558" y="276635"/>
                  <a:pt x="681083" y="294473"/>
                </a:cubicBezTo>
                <a:lnTo>
                  <a:pt x="736306" y="312877"/>
                </a:lnTo>
                <a:cubicBezTo>
                  <a:pt x="797665" y="306742"/>
                  <a:pt x="859337" y="303192"/>
                  <a:pt x="920382" y="294473"/>
                </a:cubicBezTo>
                <a:cubicBezTo>
                  <a:pt x="1033640" y="278296"/>
                  <a:pt x="954057" y="262751"/>
                  <a:pt x="1049236" y="294473"/>
                </a:cubicBezTo>
                <a:cubicBezTo>
                  <a:pt x="1046488" y="324692"/>
                  <a:pt x="1040565" y="504881"/>
                  <a:pt x="1012420" y="570541"/>
                </a:cubicBezTo>
                <a:cubicBezTo>
                  <a:pt x="1003705" y="590873"/>
                  <a:pt x="985499" y="605970"/>
                  <a:pt x="975605" y="625755"/>
                </a:cubicBezTo>
                <a:cubicBezTo>
                  <a:pt x="966928" y="643107"/>
                  <a:pt x="969318" y="665821"/>
                  <a:pt x="957197" y="680969"/>
                </a:cubicBezTo>
                <a:cubicBezTo>
                  <a:pt x="943376" y="698242"/>
                  <a:pt x="920382" y="705508"/>
                  <a:pt x="901974" y="717778"/>
                </a:cubicBezTo>
                <a:cubicBezTo>
                  <a:pt x="889702" y="736182"/>
                  <a:pt x="883918" y="761269"/>
                  <a:pt x="865159" y="772991"/>
                </a:cubicBezTo>
                <a:cubicBezTo>
                  <a:pt x="832250" y="793556"/>
                  <a:pt x="754713" y="809801"/>
                  <a:pt x="754713" y="809801"/>
                </a:cubicBezTo>
                <a:cubicBezTo>
                  <a:pt x="653976" y="781023"/>
                  <a:pt x="586371" y="754587"/>
                  <a:pt x="478599" y="754587"/>
                </a:cubicBezTo>
                <a:cubicBezTo>
                  <a:pt x="404713" y="754587"/>
                  <a:pt x="331338" y="766856"/>
                  <a:pt x="257707" y="772991"/>
                </a:cubicBezTo>
                <a:cubicBezTo>
                  <a:pt x="239299" y="779126"/>
                  <a:pt x="219123" y="781414"/>
                  <a:pt x="202484" y="791396"/>
                </a:cubicBezTo>
                <a:cubicBezTo>
                  <a:pt x="187603" y="800323"/>
                  <a:pt x="181190" y="820445"/>
                  <a:pt x="165668" y="828205"/>
                </a:cubicBezTo>
                <a:cubicBezTo>
                  <a:pt x="130958" y="845557"/>
                  <a:pt x="92038" y="852744"/>
                  <a:pt x="55223" y="865014"/>
                </a:cubicBezTo>
                <a:lnTo>
                  <a:pt x="0" y="883419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to the land surface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Meadow ecosystems have many living things: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Plants: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Animals: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Name all the places where you would find carbon in an ecosystem: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is the carbon in the ecosystem?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29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all of the places you named, what kinds of molecules are the carbon atoms in?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Which of those molecules are organic versus inorganic?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is the carbon in the ecosystem?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78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the producers?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791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Producers do photosynthesis </a:t>
            </a:r>
            <a:r>
              <a:rPr lang="en-US" sz="2400" dirty="0" smtClean="0"/>
              <a:t>to create organic materials for food and for the materials that make up their parts</a:t>
            </a:r>
            <a:endParaRPr lang="en-US" sz="2400" dirty="0"/>
          </a:p>
        </p:txBody>
      </p:sp>
      <p:pic>
        <p:nvPicPr>
          <p:cNvPr id="4" name="Picture 3" descr="circles entir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371600"/>
            <a:ext cx="6553200" cy="43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10692</TotalTime>
  <Words>569</Words>
  <Application>Microsoft Macintosh PowerPoint</Application>
  <PresentationFormat>On-screen Show (4:3)</PresentationFormat>
  <Paragraphs>78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Ecosystems: Lesson 1, Activity 2</vt:lpstr>
      <vt:lpstr>What is an ecosystem?</vt:lpstr>
      <vt:lpstr>Where is the meadow ecosystem?</vt:lpstr>
      <vt:lpstr>Meadow ecosystem is outlined in red.   The rest of the image is a forest ecosystem.</vt:lpstr>
      <vt:lpstr>Zoom to the land surface</vt:lpstr>
      <vt:lpstr>Meadow ecosystems have many living things:</vt:lpstr>
      <vt:lpstr>Where is the carbon in the ecosystem?</vt:lpstr>
      <vt:lpstr>Where is the carbon in the ecosystem?</vt:lpstr>
      <vt:lpstr>Where are the producers?</vt:lpstr>
      <vt:lpstr>Where are the herbivores?</vt:lpstr>
      <vt:lpstr>Where is the carnivore?</vt:lpstr>
      <vt:lpstr>Where are the decomposers?</vt:lpstr>
      <vt:lpstr>Scientists group parts of ecosystems into “pools” of carbon</vt:lpstr>
      <vt:lpstr>PowerPoint Presentation</vt:lpstr>
      <vt:lpstr>PowerPoint Presentation</vt:lpstr>
      <vt:lpstr>What is soil organic carbon?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zhanli</dc:creator>
  <cp:lastModifiedBy>Jenny Dauer</cp:lastModifiedBy>
  <cp:revision>273</cp:revision>
  <cp:lastPrinted>2012-08-05T18:30:52Z</cp:lastPrinted>
  <dcterms:created xsi:type="dcterms:W3CDTF">2011-09-07T14:12:14Z</dcterms:created>
  <dcterms:modified xsi:type="dcterms:W3CDTF">2013-01-04T17:28:48Z</dcterms:modified>
</cp:coreProperties>
</file>